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9" r:id="rId2"/>
    <p:sldId id="304" r:id="rId3"/>
    <p:sldId id="283" r:id="rId4"/>
    <p:sldId id="284" r:id="rId5"/>
    <p:sldId id="300" r:id="rId6"/>
    <p:sldId id="287" r:id="rId7"/>
    <p:sldId id="303" r:id="rId8"/>
    <p:sldId id="301" r:id="rId9"/>
    <p:sldId id="291" r:id="rId10"/>
    <p:sldId id="292" r:id="rId11"/>
    <p:sldId id="294" r:id="rId12"/>
    <p:sldId id="296" r:id="rId13"/>
    <p:sldId id="297" r:id="rId14"/>
    <p:sldId id="298" r:id="rId15"/>
    <p:sldId id="299" r:id="rId16"/>
    <p:sldId id="293" r:id="rId17"/>
    <p:sldId id="302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75" autoAdjust="0"/>
    <p:restoredTop sz="96453" autoAdjust="0"/>
  </p:normalViewPr>
  <p:slideViewPr>
    <p:cSldViewPr snapToGrid="0">
      <p:cViewPr varScale="1">
        <p:scale>
          <a:sx n="90" d="100"/>
          <a:sy n="90" d="100"/>
        </p:scale>
        <p:origin x="-120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39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40"/>
      <c:perspective val="0"/>
    </c:view3D>
    <c:plotArea>
      <c:layout>
        <c:manualLayout>
          <c:layoutTarget val="inner"/>
          <c:xMode val="edge"/>
          <c:yMode val="edge"/>
          <c:x val="0.17381651902887135"/>
          <c:y val="0.16981274930995072"/>
          <c:w val="0.64789468503937031"/>
          <c:h val="0.62715600308997521"/>
        </c:manualLayout>
      </c:layout>
      <c:pie3DChart>
        <c:varyColors val="1"/>
        <c:ser>
          <c:idx val="0"/>
          <c:order val="0"/>
          <c:tx>
            <c:strRef>
              <c:f>'Домож дох'!$B$1</c:f>
              <c:strCache>
                <c:ptCount val="1"/>
                <c:pt idx="0">
                  <c:v>Исполнение доходной части</c:v>
                </c:pt>
              </c:strCache>
            </c:strRef>
          </c:tx>
          <c:dPt>
            <c:idx val="0"/>
            <c:explosion val="1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explosion val="1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explosion val="17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6.9977772309711306E-2"/>
                  <c:y val="-8.7503399424469566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6983267716535"/>
                      <c:h val="0.306092943201376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723507217847771"/>
                  <c:y val="-4.1029811032657147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084374999999999"/>
                      <c:h val="0.2762593230063109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3721702755905518E-2"/>
                  <c:y val="-0.10850411770817806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17076771653543"/>
                      <c:h val="0.5534481683765432"/>
                    </c:manualLayout>
                  </c15:layout>
                </c:ext>
              </c:extLst>
            </c:dLbl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'Домож дох'!$A$2:$A$4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 от других бюджетов бюджетной системы РФ</c:v>
                </c:pt>
              </c:strCache>
            </c:strRef>
          </c:cat>
          <c:val>
            <c:numRef>
              <c:f>'Домож дох'!$B$2:$B$4</c:f>
              <c:numCache>
                <c:formatCode>_-* #,##0.00_р_._-;\-* #,##0.00_р_._-;_-* "-"??_р_._-;_-@_-</c:formatCode>
                <c:ptCount val="3"/>
                <c:pt idx="0">
                  <c:v>14749.7</c:v>
                </c:pt>
                <c:pt idx="1">
                  <c:v>2118.5</c:v>
                </c:pt>
                <c:pt idx="2">
                  <c:v>42384.4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49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55462598425245E-2"/>
          <c:y val="0.25512773401293565"/>
          <c:w val="0.68849888535077119"/>
          <c:h val="0.6628453777020481"/>
        </c:manualLayout>
      </c:layout>
      <c:pie3DChart>
        <c:varyColors val="1"/>
        <c:ser>
          <c:idx val="0"/>
          <c:order val="0"/>
          <c:tx>
            <c:strRef>
              <c:f>'Алех расх'!$B$1</c:f>
              <c:strCache>
                <c:ptCount val="1"/>
                <c:pt idx="0">
                  <c:v>Утвержденные бюджетные назначения на 2020 год</c:v>
                </c:pt>
              </c:strCache>
            </c:strRef>
          </c:tx>
          <c:cat>
            <c:strRef>
              <c:f>'Алех расх'!$A$2:$A$24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'Алех расх'!$B$2:$B$24</c:f>
            </c:numRef>
          </c:val>
        </c:ser>
        <c:ser>
          <c:idx val="1"/>
          <c:order val="1"/>
          <c:tx>
            <c:strRef>
              <c:f>'Алех расх'!$C$1</c:f>
              <c:strCache>
                <c:ptCount val="1"/>
                <c:pt idx="0">
                  <c:v>Исполнено на 01.01.2023 г.</c:v>
                </c:pt>
              </c:strCache>
            </c:strRef>
          </c:tx>
          <c:explosion val="11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9.8219734251968338E-2"/>
                  <c:y val="-2.5819621156830001E-2"/>
                </c:manualLayout>
              </c:layout>
              <c:tx>
                <c:rich>
                  <a:bodyPr/>
                  <a:lstStyle/>
                  <a:p>
                    <a:fld id="{310605AC-7DD2-4869-BCF1-E3DD1116B38C}" type="CATEGORYNAME">
                      <a: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EAF677E6-5863-42FC-91E3-E232B56C5215}" type="VALU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31864DC5-E859-4F8C-A007-0FE21CD777A7}" type="PERCENTAG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97399934383202"/>
                      <c:h val="0.161554644964992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2493717191601053"/>
                  <c:y val="-7.0396910912421964E-2"/>
                </c:manualLayout>
              </c:layout>
              <c:tx>
                <c:rich>
                  <a:bodyPr/>
                  <a:lstStyle/>
                  <a:p>
                    <a:fld id="{14C8C0B4-D22B-4E9E-9F53-98A6B4A0161F}" type="CATEGORYNAME">
                      <a: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74FE1800-034B-40CF-8BC4-A858B4B9BABA}" type="VALU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D8DD86F6-9CCE-4F74-8B91-FA60AE0891FF}" type="PERCENTAG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506766732283465"/>
                      <c:h val="0.161554644964992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9.7089484908136486E-2"/>
                  <c:y val="0.17985547693423279"/>
                </c:manualLayout>
              </c:layout>
              <c:tx>
                <c:rich>
                  <a:bodyPr/>
                  <a:lstStyle/>
                  <a:p>
                    <a:fld id="{9EFC5098-987B-4CE6-8E29-E901B992A8C1}" type="CATEGORYNAME">
                      <a: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434DFD7A-8730-4DC6-B441-172BE8496F55}" type="VALU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8A9E6F2A-65C3-4EAF-A514-64E9FA7C6E05}" type="PERCENTAG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191149934383201"/>
                      <c:h val="0.2387365376634009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5078330052493438E-2"/>
                  <c:y val="0.11187637459131475"/>
                </c:manualLayout>
              </c:layout>
              <c:tx>
                <c:rich>
                  <a:bodyPr/>
                  <a:lstStyle/>
                  <a:p>
                    <a:fld id="{10EC7269-D071-4D80-B1AC-5982CCACE784}" type="CATEGORYNAME">
                      <a: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F743AF7E-225B-4B93-8EB9-101FD6824BC2}" type="VALU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5D48393E-F984-49D4-9B94-16CD27BCFFEE}" type="PERCENTAG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2341002296587925E-2"/>
                  <c:y val="-2.7553637489706796E-3"/>
                </c:manualLayout>
              </c:layout>
              <c:tx>
                <c:rich>
                  <a:bodyPr/>
                  <a:lstStyle/>
                  <a:p>
                    <a:fld id="{8C0B7E59-F9E5-4190-BD97-C82B7988FC3A}" type="CATEGORYNAME">
                      <a: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84CA7BF6-A06E-48E1-BF4F-7F3DFEB75E15}" type="VALU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DD21842D-6A39-43F1-8986-7603B3ED1F19}" type="PERCENTAG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62499999999999"/>
                      <c:h val="0.200145591314196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2071797080052493"/>
                  <c:y val="6.0203631553944745E-2"/>
                </c:manualLayout>
              </c:layout>
              <c:tx>
                <c:rich>
                  <a:bodyPr/>
                  <a:lstStyle/>
                  <a:p>
                    <a:fld id="{6428CF63-EDA6-415D-8761-EB823CEBD85E}" type="CATEGORYNAME">
                      <a: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A6E8340-BE87-4DB9-876E-D319D317B83D}" type="VALU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3D080D0A-B77E-47F4-A16A-9BD326A2F53F}" type="PERCENTAG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326041666666664"/>
                      <c:h val="0.20175154995108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9.3735810367454112E-2"/>
                  <c:y val="-0.14249669663990575"/>
                </c:manualLayout>
              </c:layout>
              <c:tx>
                <c:rich>
                  <a:bodyPr/>
                  <a:lstStyle/>
                  <a:p>
                    <a:fld id="{22D04577-D993-4DA7-A8F6-1BEF56B68BE6}" type="CATEGORYNAME">
                      <a: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9628AF56-EB72-4A37-85D7-8A370D1B1E5B}" type="VALU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FE0949EA-3C4F-440B-99A9-D58A5C2C1000}" type="PERCENTAG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67183398950131"/>
                      <c:h val="0.161554644964992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11091428805774269"/>
                  <c:y val="-0.1268101479071107"/>
                </c:manualLayout>
              </c:layout>
              <c:tx>
                <c:rich>
                  <a:bodyPr/>
                  <a:lstStyle/>
                  <a:p>
                    <a:fld id="{D2DD7764-697C-4DE4-AD95-41C978739670}" type="CATEGORYNAME">
                      <a: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ECA5A556-4CCA-40D7-9082-7175252021C4}" type="VALU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1B348E83-40A6-4762-8577-8555118E50BB}" type="PERCENTAGE">
                      <a:rPr lang="ru-RU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81766732283464"/>
                      <c:h val="0.23873653766340097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rgbClr val="5B9BD5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'Алех расх'!$A$2:$A$24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'Алех расх'!$C$2:$C$24</c:f>
              <c:numCache>
                <c:formatCode>General</c:formatCode>
                <c:ptCount val="8"/>
                <c:pt idx="0" formatCode="#,##0.00">
                  <c:v>10684.5</c:v>
                </c:pt>
                <c:pt idx="1">
                  <c:v>299.60000000000002</c:v>
                </c:pt>
                <c:pt idx="3" formatCode="#,##0.00">
                  <c:v>10498.5</c:v>
                </c:pt>
                <c:pt idx="4" formatCode="#,##0.00">
                  <c:v>7035.3</c:v>
                </c:pt>
                <c:pt idx="5" formatCode="#,##0.00">
                  <c:v>29051.7</c:v>
                </c:pt>
                <c:pt idx="6" formatCode="#,##0.00">
                  <c:v>1653.2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E09F8-1DEE-45EE-8D12-966B96324EB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A6581C-1544-47EA-95DE-0D196CD54EFF}">
      <dgm:prSet custT="1"/>
      <dgm:spPr>
        <a:solidFill>
          <a:schemeClr val="accent1">
            <a:lumMod val="75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100" b="1" dirty="0">
            <a:latin typeface="Times New Roman" pitchFamily="18" charset="0"/>
            <a:cs typeface="Times New Roman" pitchFamily="18" charset="0"/>
          </a:endParaRPr>
        </a:p>
      </dgm:t>
    </dgm:pt>
    <dgm:pt modelId="{7C24E84E-0251-4AA6-A241-312BB063E100}" type="parTrans" cxnId="{0A1285E3-FC06-42A4-9D67-89A23C8160A5}">
      <dgm:prSet/>
      <dgm:spPr/>
      <dgm:t>
        <a:bodyPr/>
        <a:lstStyle/>
        <a:p>
          <a:endParaRPr lang="ru-RU"/>
        </a:p>
      </dgm:t>
    </dgm:pt>
    <dgm:pt modelId="{0E6319B1-879D-474B-8CBD-058DE48C0F55}" type="sibTrans" cxnId="{0A1285E3-FC06-42A4-9D67-89A23C8160A5}">
      <dgm:prSet/>
      <dgm:spPr/>
      <dgm:t>
        <a:bodyPr/>
        <a:lstStyle/>
        <a:p>
          <a:endParaRPr lang="ru-RU"/>
        </a:p>
      </dgm:t>
    </dgm:pt>
    <dgm:pt modelId="{FED16728-D565-4902-A19F-8C5137F0221D}">
      <dgm:prSet custT="1"/>
      <dgm:spPr>
        <a:gradFill rotWithShape="0">
          <a:gsLst>
            <a:gs pos="7000">
              <a:schemeClr val="accent1">
                <a:tint val="66000"/>
                <a:satMod val="160000"/>
                <a:alpha val="9000"/>
                <a:lumMod val="97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 cmpd="sng">
          <a:solidFill>
            <a:schemeClr val="accent1">
              <a:lumMod val="75000"/>
            </a:schemeClr>
          </a:solidFill>
          <a:round/>
        </a:ln>
      </dgm:spPr>
      <dgm:t>
        <a:bodyPr lIns="36000" tIns="36000" rIns="36000" bIns="36000"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поступления в бюджет от уплаты налогов, установленных Налоговым кодексом Российской Федерации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8195266-56FF-4A6E-916E-C998162CFB84}" type="parTrans" cxnId="{CC4AA50C-2F6D-401F-9D2C-6896DC023B5C}">
      <dgm:prSet/>
      <dgm:spPr/>
      <dgm:t>
        <a:bodyPr/>
        <a:lstStyle/>
        <a:p>
          <a:endParaRPr lang="ru-RU"/>
        </a:p>
      </dgm:t>
    </dgm:pt>
    <dgm:pt modelId="{E99D5628-1BEC-47BB-BACB-9CA5BF7FA84B}" type="sibTrans" cxnId="{CC4AA50C-2F6D-401F-9D2C-6896DC023B5C}">
      <dgm:prSet/>
      <dgm:spPr/>
      <dgm:t>
        <a:bodyPr/>
        <a:lstStyle/>
        <a:p>
          <a:endParaRPr lang="ru-RU"/>
        </a:p>
      </dgm:t>
    </dgm:pt>
    <dgm:pt modelId="{BC7E7FDC-4545-4F6F-8151-F8F317511880}">
      <dgm:prSet/>
      <dgm:spPr>
        <a:solidFill>
          <a:schemeClr val="accent1">
            <a:lumMod val="75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EB06504-5FCC-4CE0-83A7-134DB8A0F6A9}" type="parTrans" cxnId="{52AF5441-A01D-4826-94BB-191AFF028836}">
      <dgm:prSet/>
      <dgm:spPr/>
      <dgm:t>
        <a:bodyPr/>
        <a:lstStyle/>
        <a:p>
          <a:endParaRPr lang="ru-RU"/>
        </a:p>
      </dgm:t>
    </dgm:pt>
    <dgm:pt modelId="{67F6801A-13D5-430B-AF77-92BE04A70D5C}" type="sibTrans" cxnId="{52AF5441-A01D-4826-94BB-191AFF028836}">
      <dgm:prSet/>
      <dgm:spPr/>
      <dgm:t>
        <a:bodyPr/>
        <a:lstStyle/>
        <a:p>
          <a:endParaRPr lang="ru-RU"/>
        </a:p>
      </dgm:t>
    </dgm:pt>
    <dgm:pt modelId="{5FCE703B-FA1F-46DA-86C3-6BBBD04A0223}">
      <dgm:prSet custT="1"/>
      <dgm:spPr>
        <a:gradFill rotWithShape="0">
          <a:gsLst>
            <a:gs pos="7000">
              <a:schemeClr val="accent1">
                <a:tint val="66000"/>
                <a:satMod val="160000"/>
                <a:alpha val="9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 cmpd="sng">
          <a:solidFill>
            <a:schemeClr val="accent1">
              <a:lumMod val="75000"/>
            </a:schemeClr>
          </a:solidFill>
          <a:round/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платежи от предоставления муниципалитетом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AB8FB47-20FF-4435-9070-F321E2FDB0DF}" type="parTrans" cxnId="{F5070BB3-037E-46F2-B3F4-F03D94218BB6}">
      <dgm:prSet/>
      <dgm:spPr/>
      <dgm:t>
        <a:bodyPr/>
        <a:lstStyle/>
        <a:p>
          <a:endParaRPr lang="ru-RU"/>
        </a:p>
      </dgm:t>
    </dgm:pt>
    <dgm:pt modelId="{E5F053FF-B277-4390-B12E-CCAFD662E9B9}" type="sibTrans" cxnId="{F5070BB3-037E-46F2-B3F4-F03D94218BB6}">
      <dgm:prSet/>
      <dgm:spPr/>
      <dgm:t>
        <a:bodyPr/>
        <a:lstStyle/>
        <a:p>
          <a:endParaRPr lang="ru-RU"/>
        </a:p>
      </dgm:t>
    </dgm:pt>
    <dgm:pt modelId="{6303CAC6-4D18-4FA9-A4F9-FE6AADEDF394}">
      <dgm:prSet/>
      <dgm:spPr>
        <a:solidFill>
          <a:schemeClr val="accent1">
            <a:lumMod val="75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AA4C79E-83A8-4584-9816-CF88CD124580}" type="parTrans" cxnId="{B4259BC5-8C4D-40D0-AFC1-001B53802E46}">
      <dgm:prSet/>
      <dgm:spPr/>
      <dgm:t>
        <a:bodyPr/>
        <a:lstStyle/>
        <a:p>
          <a:endParaRPr lang="ru-RU"/>
        </a:p>
      </dgm:t>
    </dgm:pt>
    <dgm:pt modelId="{82A0678E-2A73-472F-9E56-E62A3F4DBB4B}" type="sibTrans" cxnId="{B4259BC5-8C4D-40D0-AFC1-001B53802E46}">
      <dgm:prSet/>
      <dgm:spPr/>
      <dgm:t>
        <a:bodyPr/>
        <a:lstStyle/>
        <a:p>
          <a:endParaRPr lang="ru-RU"/>
        </a:p>
      </dgm:t>
    </dgm:pt>
    <dgm:pt modelId="{054186F8-EC26-47AA-A898-9AA68A97C2D7}">
      <dgm:prSet custT="1"/>
      <dgm:spPr>
        <a:gradFill rotWithShape="0">
          <a:gsLst>
            <a:gs pos="7000">
              <a:schemeClr val="accent1">
                <a:tint val="66000"/>
                <a:satMod val="160000"/>
                <a:alpha val="9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>
          <a:solidFill>
            <a:schemeClr val="accent1">
              <a:lumMod val="75000"/>
            </a:schemeClr>
          </a:solidFill>
          <a:round/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Финансовая помощь из бюджетов других уровней (межбюджетные трансферты), от физических и юридических лиц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26ECCEC-1EB2-46F7-A712-1ABC771645D3}" type="parTrans" cxnId="{5A167ACE-0C1C-475D-AC0F-8B9B7DF1EA7B}">
      <dgm:prSet/>
      <dgm:spPr/>
      <dgm:t>
        <a:bodyPr/>
        <a:lstStyle/>
        <a:p>
          <a:endParaRPr lang="ru-RU"/>
        </a:p>
      </dgm:t>
    </dgm:pt>
    <dgm:pt modelId="{0EACB1A6-10F8-48A0-BE4A-6606562731D5}" type="sibTrans" cxnId="{5A167ACE-0C1C-475D-AC0F-8B9B7DF1EA7B}">
      <dgm:prSet/>
      <dgm:spPr/>
      <dgm:t>
        <a:bodyPr/>
        <a:lstStyle/>
        <a:p>
          <a:endParaRPr lang="ru-RU"/>
        </a:p>
      </dgm:t>
    </dgm:pt>
    <dgm:pt modelId="{FC09B26A-9B73-452B-BD23-67310311CC92}" type="pres">
      <dgm:prSet presAssocID="{2DAE09F8-1DEE-45EE-8D12-966B96324E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7F7B35-8C42-4583-884B-63BFD5478C06}" type="pres">
      <dgm:prSet presAssocID="{E0A6581C-1544-47EA-95DE-0D196CD54EFF}" presName="root" presStyleCnt="0"/>
      <dgm:spPr/>
    </dgm:pt>
    <dgm:pt modelId="{DFB7B4AF-51FD-44A6-8B57-7C1A514E1DBF}" type="pres">
      <dgm:prSet presAssocID="{E0A6581C-1544-47EA-95DE-0D196CD54EFF}" presName="rootComposite" presStyleCnt="0"/>
      <dgm:spPr/>
    </dgm:pt>
    <dgm:pt modelId="{27B32359-5C3E-41FF-A2E1-09F4372ED90A}" type="pres">
      <dgm:prSet presAssocID="{E0A6581C-1544-47EA-95DE-0D196CD54EFF}" presName="rootText" presStyleLbl="node1" presStyleIdx="0" presStyleCnt="3"/>
      <dgm:spPr/>
      <dgm:t>
        <a:bodyPr/>
        <a:lstStyle/>
        <a:p>
          <a:endParaRPr lang="ru-RU"/>
        </a:p>
      </dgm:t>
    </dgm:pt>
    <dgm:pt modelId="{4B90EA0F-B02F-4DAE-BC7C-4F003EF16D64}" type="pres">
      <dgm:prSet presAssocID="{E0A6581C-1544-47EA-95DE-0D196CD54EFF}" presName="rootConnector" presStyleLbl="node1" presStyleIdx="0" presStyleCnt="3"/>
      <dgm:spPr/>
      <dgm:t>
        <a:bodyPr/>
        <a:lstStyle/>
        <a:p>
          <a:endParaRPr lang="ru-RU"/>
        </a:p>
      </dgm:t>
    </dgm:pt>
    <dgm:pt modelId="{BA61DC16-5FA3-44C8-B895-FF7EAC6E88D8}" type="pres">
      <dgm:prSet presAssocID="{E0A6581C-1544-47EA-95DE-0D196CD54EFF}" presName="childShape" presStyleCnt="0"/>
      <dgm:spPr/>
    </dgm:pt>
    <dgm:pt modelId="{6AAF2489-017E-4FC8-AB85-72499A43E471}" type="pres">
      <dgm:prSet presAssocID="{F8195266-56FF-4A6E-916E-C998162CFB8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6F57CA8-E4C7-4FBE-B116-9D12CBACEEC9}" type="pres">
      <dgm:prSet presAssocID="{FED16728-D565-4902-A19F-8C5137F0221D}" presName="childText" presStyleLbl="bgAcc1" presStyleIdx="0" presStyleCnt="3" custAng="0" custScaleX="101728" custScaleY="128481" custLinFactNeighborX="-6003" custLinFactNeighborY="396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ED84E74-76A7-42C3-B0CE-B358B36D115F}" type="pres">
      <dgm:prSet presAssocID="{BC7E7FDC-4545-4F6F-8151-F8F317511880}" presName="root" presStyleCnt="0"/>
      <dgm:spPr/>
    </dgm:pt>
    <dgm:pt modelId="{CAD030B8-1A44-40A5-8ADC-B3C8490E8A3D}" type="pres">
      <dgm:prSet presAssocID="{BC7E7FDC-4545-4F6F-8151-F8F317511880}" presName="rootComposite" presStyleCnt="0"/>
      <dgm:spPr/>
    </dgm:pt>
    <dgm:pt modelId="{F54259D9-C572-42B6-9F99-D171F8618B4B}" type="pres">
      <dgm:prSet presAssocID="{BC7E7FDC-4545-4F6F-8151-F8F317511880}" presName="rootText" presStyleLbl="node1" presStyleIdx="1" presStyleCnt="3" custLinFactNeighborX="-3493" custLinFactNeighborY="3176"/>
      <dgm:spPr/>
      <dgm:t>
        <a:bodyPr/>
        <a:lstStyle/>
        <a:p>
          <a:endParaRPr lang="ru-RU"/>
        </a:p>
      </dgm:t>
    </dgm:pt>
    <dgm:pt modelId="{DB71353E-2A7A-44E6-B330-C0BE2868CBEF}" type="pres">
      <dgm:prSet presAssocID="{BC7E7FDC-4545-4F6F-8151-F8F317511880}" presName="rootConnector" presStyleLbl="node1" presStyleIdx="1" presStyleCnt="3"/>
      <dgm:spPr/>
      <dgm:t>
        <a:bodyPr/>
        <a:lstStyle/>
        <a:p>
          <a:endParaRPr lang="ru-RU"/>
        </a:p>
      </dgm:t>
    </dgm:pt>
    <dgm:pt modelId="{C362FD87-A78A-4541-951E-CE486F778E47}" type="pres">
      <dgm:prSet presAssocID="{BC7E7FDC-4545-4F6F-8151-F8F317511880}" presName="childShape" presStyleCnt="0"/>
      <dgm:spPr/>
    </dgm:pt>
    <dgm:pt modelId="{A9EDC6E6-CBD7-4ECA-9A18-357A546A284E}" type="pres">
      <dgm:prSet presAssocID="{DAB8FB47-20FF-4435-9070-F321E2FDB0D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1C34F42-BB87-472C-8418-D032FB71EB3C}" type="pres">
      <dgm:prSet presAssocID="{5FCE703B-FA1F-46DA-86C3-6BBBD04A0223}" presName="childText" presStyleLbl="bgAcc1" presStyleIdx="1" presStyleCnt="3" custScaleX="89461" custScaleY="227642" custLinFactNeighborX="-1381" custLinFactNeighborY="-1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EF678-3129-4605-8F66-7FBC06588605}" type="pres">
      <dgm:prSet presAssocID="{6303CAC6-4D18-4FA9-A4F9-FE6AADEDF394}" presName="root" presStyleCnt="0"/>
      <dgm:spPr/>
    </dgm:pt>
    <dgm:pt modelId="{5C5A2D57-4663-48A1-B285-31089297CA5A}" type="pres">
      <dgm:prSet presAssocID="{6303CAC6-4D18-4FA9-A4F9-FE6AADEDF394}" presName="rootComposite" presStyleCnt="0"/>
      <dgm:spPr/>
    </dgm:pt>
    <dgm:pt modelId="{EB6937D3-8632-44D8-B507-60D058FEDE4B}" type="pres">
      <dgm:prSet presAssocID="{6303CAC6-4D18-4FA9-A4F9-FE6AADEDF394}" presName="rootText" presStyleLbl="node1" presStyleIdx="2" presStyleCnt="3" custScaleX="119719"/>
      <dgm:spPr/>
      <dgm:t>
        <a:bodyPr/>
        <a:lstStyle/>
        <a:p>
          <a:endParaRPr lang="ru-RU"/>
        </a:p>
      </dgm:t>
    </dgm:pt>
    <dgm:pt modelId="{64AD6383-1268-4624-B5D7-CF2822797059}" type="pres">
      <dgm:prSet presAssocID="{6303CAC6-4D18-4FA9-A4F9-FE6AADEDF394}" presName="rootConnector" presStyleLbl="node1" presStyleIdx="2" presStyleCnt="3"/>
      <dgm:spPr/>
      <dgm:t>
        <a:bodyPr/>
        <a:lstStyle/>
        <a:p>
          <a:endParaRPr lang="ru-RU"/>
        </a:p>
      </dgm:t>
    </dgm:pt>
    <dgm:pt modelId="{6324DE5D-330E-4E0C-96A6-40932E2B28AA}" type="pres">
      <dgm:prSet presAssocID="{6303CAC6-4D18-4FA9-A4F9-FE6AADEDF394}" presName="childShape" presStyleCnt="0"/>
      <dgm:spPr/>
    </dgm:pt>
    <dgm:pt modelId="{07625AD5-358A-4001-B13F-A9BFF5399ABD}" type="pres">
      <dgm:prSet presAssocID="{626ECCEC-1EB2-46F7-A712-1ABC771645D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0780E7E-0F88-465C-826C-C0E9A9BC5821}" type="pres">
      <dgm:prSet presAssocID="{054186F8-EC26-47AA-A898-9AA68A97C2D7}" presName="childText" presStyleLbl="bgAcc1" presStyleIdx="2" presStyleCnt="3" custScaleX="90678" custScaleY="179328" custLinFactNeighborX="-421" custLinFactNeighborY="15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74073-AB1D-45F3-809B-4E493860C0F3}" type="presOf" srcId="{626ECCEC-1EB2-46F7-A712-1ABC771645D3}" destId="{07625AD5-358A-4001-B13F-A9BFF5399ABD}" srcOrd="0" destOrd="0" presId="urn:microsoft.com/office/officeart/2005/8/layout/hierarchy3"/>
    <dgm:cxn modelId="{A4DE4D9B-9B51-4D85-B1CF-C52087489370}" type="presOf" srcId="{BC7E7FDC-4545-4F6F-8151-F8F317511880}" destId="{DB71353E-2A7A-44E6-B330-C0BE2868CBEF}" srcOrd="1" destOrd="0" presId="urn:microsoft.com/office/officeart/2005/8/layout/hierarchy3"/>
    <dgm:cxn modelId="{0F0654A8-5AA2-4CAD-B091-2C816DC8E13E}" type="presOf" srcId="{F8195266-56FF-4A6E-916E-C998162CFB84}" destId="{6AAF2489-017E-4FC8-AB85-72499A43E471}" srcOrd="0" destOrd="0" presId="urn:microsoft.com/office/officeart/2005/8/layout/hierarchy3"/>
    <dgm:cxn modelId="{B4259BC5-8C4D-40D0-AFC1-001B53802E46}" srcId="{2DAE09F8-1DEE-45EE-8D12-966B96324EB6}" destId="{6303CAC6-4D18-4FA9-A4F9-FE6AADEDF394}" srcOrd="2" destOrd="0" parTransId="{FAA4C79E-83A8-4584-9816-CF88CD124580}" sibTransId="{82A0678E-2A73-472F-9E56-E62A3F4DBB4B}"/>
    <dgm:cxn modelId="{32F8DA94-FEEC-4D45-B13C-05190D154FA4}" type="presOf" srcId="{6303CAC6-4D18-4FA9-A4F9-FE6AADEDF394}" destId="{EB6937D3-8632-44D8-B507-60D058FEDE4B}" srcOrd="0" destOrd="0" presId="urn:microsoft.com/office/officeart/2005/8/layout/hierarchy3"/>
    <dgm:cxn modelId="{E530263D-8B9C-4595-9CAB-E575B241F79B}" type="presOf" srcId="{DAB8FB47-20FF-4435-9070-F321E2FDB0DF}" destId="{A9EDC6E6-CBD7-4ECA-9A18-357A546A284E}" srcOrd="0" destOrd="0" presId="urn:microsoft.com/office/officeart/2005/8/layout/hierarchy3"/>
    <dgm:cxn modelId="{D8B217D3-B495-4B32-AC05-70FC8FCDD5AB}" type="presOf" srcId="{2DAE09F8-1DEE-45EE-8D12-966B96324EB6}" destId="{FC09B26A-9B73-452B-BD23-67310311CC92}" srcOrd="0" destOrd="0" presId="urn:microsoft.com/office/officeart/2005/8/layout/hierarchy3"/>
    <dgm:cxn modelId="{89C25435-1C7E-4015-827D-F85D9E3AB9AF}" type="presOf" srcId="{5FCE703B-FA1F-46DA-86C3-6BBBD04A0223}" destId="{41C34F42-BB87-472C-8418-D032FB71EB3C}" srcOrd="0" destOrd="0" presId="urn:microsoft.com/office/officeart/2005/8/layout/hierarchy3"/>
    <dgm:cxn modelId="{331A0B69-18AE-4272-B399-9893FB1F5038}" type="presOf" srcId="{054186F8-EC26-47AA-A898-9AA68A97C2D7}" destId="{40780E7E-0F88-465C-826C-C0E9A9BC5821}" srcOrd="0" destOrd="0" presId="urn:microsoft.com/office/officeart/2005/8/layout/hierarchy3"/>
    <dgm:cxn modelId="{D101EB5C-86A8-4C3B-824F-4FE38758FFF0}" type="presOf" srcId="{FED16728-D565-4902-A19F-8C5137F0221D}" destId="{F6F57CA8-E4C7-4FBE-B116-9D12CBACEEC9}" srcOrd="0" destOrd="0" presId="urn:microsoft.com/office/officeart/2005/8/layout/hierarchy3"/>
    <dgm:cxn modelId="{5A167ACE-0C1C-475D-AC0F-8B9B7DF1EA7B}" srcId="{6303CAC6-4D18-4FA9-A4F9-FE6AADEDF394}" destId="{054186F8-EC26-47AA-A898-9AA68A97C2D7}" srcOrd="0" destOrd="0" parTransId="{626ECCEC-1EB2-46F7-A712-1ABC771645D3}" sibTransId="{0EACB1A6-10F8-48A0-BE4A-6606562731D5}"/>
    <dgm:cxn modelId="{CC4AA50C-2F6D-401F-9D2C-6896DC023B5C}" srcId="{E0A6581C-1544-47EA-95DE-0D196CD54EFF}" destId="{FED16728-D565-4902-A19F-8C5137F0221D}" srcOrd="0" destOrd="0" parTransId="{F8195266-56FF-4A6E-916E-C998162CFB84}" sibTransId="{E99D5628-1BEC-47BB-BACB-9CA5BF7FA84B}"/>
    <dgm:cxn modelId="{046C17F9-417F-4988-AAAA-E7AFA44B8AEF}" type="presOf" srcId="{E0A6581C-1544-47EA-95DE-0D196CD54EFF}" destId="{4B90EA0F-B02F-4DAE-BC7C-4F003EF16D64}" srcOrd="1" destOrd="0" presId="urn:microsoft.com/office/officeart/2005/8/layout/hierarchy3"/>
    <dgm:cxn modelId="{F5070BB3-037E-46F2-B3F4-F03D94218BB6}" srcId="{BC7E7FDC-4545-4F6F-8151-F8F317511880}" destId="{5FCE703B-FA1F-46DA-86C3-6BBBD04A0223}" srcOrd="0" destOrd="0" parTransId="{DAB8FB47-20FF-4435-9070-F321E2FDB0DF}" sibTransId="{E5F053FF-B277-4390-B12E-CCAFD662E9B9}"/>
    <dgm:cxn modelId="{0A1285E3-FC06-42A4-9D67-89A23C8160A5}" srcId="{2DAE09F8-1DEE-45EE-8D12-966B96324EB6}" destId="{E0A6581C-1544-47EA-95DE-0D196CD54EFF}" srcOrd="0" destOrd="0" parTransId="{7C24E84E-0251-4AA6-A241-312BB063E100}" sibTransId="{0E6319B1-879D-474B-8CBD-058DE48C0F55}"/>
    <dgm:cxn modelId="{ADF51875-3343-400C-801F-F81D739564EF}" type="presOf" srcId="{E0A6581C-1544-47EA-95DE-0D196CD54EFF}" destId="{27B32359-5C3E-41FF-A2E1-09F4372ED90A}" srcOrd="0" destOrd="0" presId="urn:microsoft.com/office/officeart/2005/8/layout/hierarchy3"/>
    <dgm:cxn modelId="{0EB7D4D9-BFC6-4485-BB31-64F05E64CBF9}" type="presOf" srcId="{BC7E7FDC-4545-4F6F-8151-F8F317511880}" destId="{F54259D9-C572-42B6-9F99-D171F8618B4B}" srcOrd="0" destOrd="0" presId="urn:microsoft.com/office/officeart/2005/8/layout/hierarchy3"/>
    <dgm:cxn modelId="{65C3FF18-DA2B-4126-A7CB-54899308579F}" type="presOf" srcId="{6303CAC6-4D18-4FA9-A4F9-FE6AADEDF394}" destId="{64AD6383-1268-4624-B5D7-CF2822797059}" srcOrd="1" destOrd="0" presId="urn:microsoft.com/office/officeart/2005/8/layout/hierarchy3"/>
    <dgm:cxn modelId="{52AF5441-A01D-4826-94BB-191AFF028836}" srcId="{2DAE09F8-1DEE-45EE-8D12-966B96324EB6}" destId="{BC7E7FDC-4545-4F6F-8151-F8F317511880}" srcOrd="1" destOrd="0" parTransId="{DEB06504-5FCC-4CE0-83A7-134DB8A0F6A9}" sibTransId="{67F6801A-13D5-430B-AF77-92BE04A70D5C}"/>
    <dgm:cxn modelId="{617FD808-6173-403C-AB84-0DA19A627F81}" type="presParOf" srcId="{FC09B26A-9B73-452B-BD23-67310311CC92}" destId="{ED7F7B35-8C42-4583-884B-63BFD5478C06}" srcOrd="0" destOrd="0" presId="urn:microsoft.com/office/officeart/2005/8/layout/hierarchy3"/>
    <dgm:cxn modelId="{C013218B-DD85-4D64-B780-E4C0C992B9E4}" type="presParOf" srcId="{ED7F7B35-8C42-4583-884B-63BFD5478C06}" destId="{DFB7B4AF-51FD-44A6-8B57-7C1A514E1DBF}" srcOrd="0" destOrd="0" presId="urn:microsoft.com/office/officeart/2005/8/layout/hierarchy3"/>
    <dgm:cxn modelId="{DFC553B2-3935-4E88-A6B5-C019BE605B43}" type="presParOf" srcId="{DFB7B4AF-51FD-44A6-8B57-7C1A514E1DBF}" destId="{27B32359-5C3E-41FF-A2E1-09F4372ED90A}" srcOrd="0" destOrd="0" presId="urn:microsoft.com/office/officeart/2005/8/layout/hierarchy3"/>
    <dgm:cxn modelId="{B9641160-3C99-48CC-AAA8-47E5D157E87C}" type="presParOf" srcId="{DFB7B4AF-51FD-44A6-8B57-7C1A514E1DBF}" destId="{4B90EA0F-B02F-4DAE-BC7C-4F003EF16D64}" srcOrd="1" destOrd="0" presId="urn:microsoft.com/office/officeart/2005/8/layout/hierarchy3"/>
    <dgm:cxn modelId="{1C8A568A-0CAA-4EF5-AF4E-AD640AA6A484}" type="presParOf" srcId="{ED7F7B35-8C42-4583-884B-63BFD5478C06}" destId="{BA61DC16-5FA3-44C8-B895-FF7EAC6E88D8}" srcOrd="1" destOrd="0" presId="urn:microsoft.com/office/officeart/2005/8/layout/hierarchy3"/>
    <dgm:cxn modelId="{A64F8444-EC16-4D5F-BA29-66E78517D80F}" type="presParOf" srcId="{BA61DC16-5FA3-44C8-B895-FF7EAC6E88D8}" destId="{6AAF2489-017E-4FC8-AB85-72499A43E471}" srcOrd="0" destOrd="0" presId="urn:microsoft.com/office/officeart/2005/8/layout/hierarchy3"/>
    <dgm:cxn modelId="{B99D8406-7333-4F7B-B052-AAD5309DC288}" type="presParOf" srcId="{BA61DC16-5FA3-44C8-B895-FF7EAC6E88D8}" destId="{F6F57CA8-E4C7-4FBE-B116-9D12CBACEEC9}" srcOrd="1" destOrd="0" presId="urn:microsoft.com/office/officeart/2005/8/layout/hierarchy3"/>
    <dgm:cxn modelId="{F4521743-5228-40D3-890A-B71606E265B8}" type="presParOf" srcId="{FC09B26A-9B73-452B-BD23-67310311CC92}" destId="{EED84E74-76A7-42C3-B0CE-B358B36D115F}" srcOrd="1" destOrd="0" presId="urn:microsoft.com/office/officeart/2005/8/layout/hierarchy3"/>
    <dgm:cxn modelId="{AB132B6D-AB83-4068-80B8-C4D03D53DB24}" type="presParOf" srcId="{EED84E74-76A7-42C3-B0CE-B358B36D115F}" destId="{CAD030B8-1A44-40A5-8ADC-B3C8490E8A3D}" srcOrd="0" destOrd="0" presId="urn:microsoft.com/office/officeart/2005/8/layout/hierarchy3"/>
    <dgm:cxn modelId="{725BEFD3-EB93-4B36-9B5C-01A473C20172}" type="presParOf" srcId="{CAD030B8-1A44-40A5-8ADC-B3C8490E8A3D}" destId="{F54259D9-C572-42B6-9F99-D171F8618B4B}" srcOrd="0" destOrd="0" presId="urn:microsoft.com/office/officeart/2005/8/layout/hierarchy3"/>
    <dgm:cxn modelId="{C37A5EB5-F107-42CB-AF91-9D65FA18C3B4}" type="presParOf" srcId="{CAD030B8-1A44-40A5-8ADC-B3C8490E8A3D}" destId="{DB71353E-2A7A-44E6-B330-C0BE2868CBEF}" srcOrd="1" destOrd="0" presId="urn:microsoft.com/office/officeart/2005/8/layout/hierarchy3"/>
    <dgm:cxn modelId="{886D4FE3-495E-4716-8FE7-FEBFA4891ADD}" type="presParOf" srcId="{EED84E74-76A7-42C3-B0CE-B358B36D115F}" destId="{C362FD87-A78A-4541-951E-CE486F778E47}" srcOrd="1" destOrd="0" presId="urn:microsoft.com/office/officeart/2005/8/layout/hierarchy3"/>
    <dgm:cxn modelId="{C3E1E273-465F-43C7-A008-B83FE3B79814}" type="presParOf" srcId="{C362FD87-A78A-4541-951E-CE486F778E47}" destId="{A9EDC6E6-CBD7-4ECA-9A18-357A546A284E}" srcOrd="0" destOrd="0" presId="urn:microsoft.com/office/officeart/2005/8/layout/hierarchy3"/>
    <dgm:cxn modelId="{5E05AD9C-F69A-473B-9681-319A4A16D75B}" type="presParOf" srcId="{C362FD87-A78A-4541-951E-CE486F778E47}" destId="{41C34F42-BB87-472C-8418-D032FB71EB3C}" srcOrd="1" destOrd="0" presId="urn:microsoft.com/office/officeart/2005/8/layout/hierarchy3"/>
    <dgm:cxn modelId="{54C57C1F-FA10-411E-B8B4-B09BA62D8C0A}" type="presParOf" srcId="{FC09B26A-9B73-452B-BD23-67310311CC92}" destId="{30AEF678-3129-4605-8F66-7FBC06588605}" srcOrd="2" destOrd="0" presId="urn:microsoft.com/office/officeart/2005/8/layout/hierarchy3"/>
    <dgm:cxn modelId="{65C4B909-7ABB-4121-B29A-D669A514D949}" type="presParOf" srcId="{30AEF678-3129-4605-8F66-7FBC06588605}" destId="{5C5A2D57-4663-48A1-B285-31089297CA5A}" srcOrd="0" destOrd="0" presId="urn:microsoft.com/office/officeart/2005/8/layout/hierarchy3"/>
    <dgm:cxn modelId="{8F3C1F30-AAF4-480E-B952-A9C06FA82BFB}" type="presParOf" srcId="{5C5A2D57-4663-48A1-B285-31089297CA5A}" destId="{EB6937D3-8632-44D8-B507-60D058FEDE4B}" srcOrd="0" destOrd="0" presId="urn:microsoft.com/office/officeart/2005/8/layout/hierarchy3"/>
    <dgm:cxn modelId="{5D70F047-9288-4B53-AEB5-E4F10EAA58D1}" type="presParOf" srcId="{5C5A2D57-4663-48A1-B285-31089297CA5A}" destId="{64AD6383-1268-4624-B5D7-CF2822797059}" srcOrd="1" destOrd="0" presId="urn:microsoft.com/office/officeart/2005/8/layout/hierarchy3"/>
    <dgm:cxn modelId="{2835CB51-F0EF-4CE4-8221-7C7CB2970F75}" type="presParOf" srcId="{30AEF678-3129-4605-8F66-7FBC06588605}" destId="{6324DE5D-330E-4E0C-96A6-40932E2B28AA}" srcOrd="1" destOrd="0" presId="urn:microsoft.com/office/officeart/2005/8/layout/hierarchy3"/>
    <dgm:cxn modelId="{2CE9DF91-5098-4518-9CDA-8CC7E7D29C89}" type="presParOf" srcId="{6324DE5D-330E-4E0C-96A6-40932E2B28AA}" destId="{07625AD5-358A-4001-B13F-A9BFF5399ABD}" srcOrd="0" destOrd="0" presId="urn:microsoft.com/office/officeart/2005/8/layout/hierarchy3"/>
    <dgm:cxn modelId="{4A114E0C-047D-43B0-8E48-DBE4822EF3C7}" type="presParOf" srcId="{6324DE5D-330E-4E0C-96A6-40932E2B28AA}" destId="{40780E7E-0F88-465C-826C-C0E9A9BC5821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86C3B0-9CCA-43F9-86EB-852DFB2DF55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78AB3-BE69-4EC8-8341-BC6529873F33}">
      <dgm:prSet phldrT="[Текст]"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и непрограммные расходы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8FCD7-ECE2-4EA0-BE2E-B7CC2B62F8F2}" type="parTrans" cxnId="{2A4A9C3A-40EB-48E6-B71E-797E6BB36A4E}">
      <dgm:prSet/>
      <dgm:spPr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D17E3F1-102C-45B8-AEA5-599A6C2D70C5}" type="sibTrans" cxnId="{2A4A9C3A-40EB-48E6-B71E-797E6BB36A4E}">
      <dgm:prSet/>
      <dgm:spPr/>
      <dgm:t>
        <a:bodyPr/>
        <a:lstStyle/>
        <a:p>
          <a:endParaRPr lang="ru-RU"/>
        </a:p>
      </dgm:t>
    </dgm:pt>
    <dgm:pt modelId="{D47A30BF-B19D-4E0A-A20E-5AC31A85247C}">
      <dgm:prSet phldrT="[Текст]"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45 210,6 тыс. руб.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76,3% от общего объема расходов)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D9B5F-A0AB-4557-8019-852A15813AE6}" type="parTrans" cxnId="{5A9D3E6F-0EBE-41E7-8F55-E35037196CC9}">
      <dgm:prSet/>
      <dgm:spPr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00DFB80-BA8B-461B-AE18-665B02D4AD3C}" type="sibTrans" cxnId="{5A9D3E6F-0EBE-41E7-8F55-E35037196CC9}">
      <dgm:prSet/>
      <dgm:spPr/>
      <dgm:t>
        <a:bodyPr/>
        <a:lstStyle/>
        <a:p>
          <a:endParaRPr lang="ru-RU"/>
        </a:p>
      </dgm:t>
    </dgm:pt>
    <dgm:pt modelId="{ED4FFFE8-4920-4913-BE05-BB1A65337CAB}">
      <dgm:prSet phldrT="[Текст]"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14 012,2 тыс. руб</a:t>
          </a:r>
          <a:r>
            <a:rPr lang="ru-RU" sz="1800" dirty="0" smtClean="0"/>
            <a:t>.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(23,7% от общего объема расходов)</a:t>
          </a:r>
          <a:endParaRPr lang="ru-RU" sz="1800" dirty="0"/>
        </a:p>
      </dgm:t>
    </dgm:pt>
    <dgm:pt modelId="{5F47BF12-707C-464B-9FE4-F29B908D47E2}" type="parTrans" cxnId="{827EE72F-D728-47CE-8583-58518E66CDE2}">
      <dgm:prSet/>
      <dgm:spPr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49B85E0-97CF-4D5F-BB54-E81903F0E15A}" type="sibTrans" cxnId="{827EE72F-D728-47CE-8583-58518E66CDE2}">
      <dgm:prSet/>
      <dgm:spPr/>
      <dgm:t>
        <a:bodyPr/>
        <a:lstStyle/>
        <a:p>
          <a:endParaRPr lang="ru-RU"/>
        </a:p>
      </dgm:t>
    </dgm:pt>
    <dgm:pt modelId="{812A9EAE-875F-4620-80CE-67A188F37F2B}">
      <dgm:prSet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601F1-ECA9-4EBC-8848-B97D7A6458BA}" type="parTrans" cxnId="{0DCEBE58-21F7-4287-B211-98856EF9DC8B}">
      <dgm:prSet/>
      <dgm:spPr/>
      <dgm:t>
        <a:bodyPr/>
        <a:lstStyle/>
        <a:p>
          <a:endParaRPr lang="ru-RU"/>
        </a:p>
      </dgm:t>
    </dgm:pt>
    <dgm:pt modelId="{F707C0C7-8E7F-466E-9BF9-5716A42EF9F2}" type="sibTrans" cxnId="{0DCEBE58-21F7-4287-B211-98856EF9DC8B}">
      <dgm:prSet/>
      <dgm:spPr/>
      <dgm:t>
        <a:bodyPr/>
        <a:lstStyle/>
        <a:p>
          <a:endParaRPr lang="ru-RU"/>
        </a:p>
      </dgm:t>
    </dgm:pt>
    <dgm:pt modelId="{F9B2BEA6-47E1-4184-AF3B-3C158C45980B}" type="pres">
      <dgm:prSet presAssocID="{0886C3B0-9CCA-43F9-86EB-852DFB2DF5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238F7A-BA11-4C04-84A8-94DEA407CD16}" type="pres">
      <dgm:prSet presAssocID="{812A9EAE-875F-4620-80CE-67A188F37F2B}" presName="hierRoot1" presStyleCnt="0"/>
      <dgm:spPr/>
    </dgm:pt>
    <dgm:pt modelId="{99137198-79E7-411F-A15E-604FF1AF58A6}" type="pres">
      <dgm:prSet presAssocID="{812A9EAE-875F-4620-80CE-67A188F37F2B}" presName="composite" presStyleCnt="0"/>
      <dgm:spPr/>
    </dgm:pt>
    <dgm:pt modelId="{1704455A-8BFA-45E7-90AF-B09B5FF69F45}" type="pres">
      <dgm:prSet presAssocID="{812A9EAE-875F-4620-80CE-67A188F37F2B}" presName="background" presStyleLbl="node0" presStyleIdx="0" presStyleCnt="1"/>
      <dgm:spPr/>
    </dgm:pt>
    <dgm:pt modelId="{1C37D2A5-9F5B-41B6-BC9D-D9247A7E932B}" type="pres">
      <dgm:prSet presAssocID="{812A9EAE-875F-4620-80CE-67A188F37F2B}" presName="text" presStyleLbl="fgAcc0" presStyleIdx="0" presStyleCnt="1" custScaleX="166455" custScaleY="67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DDD67-A2FB-4B05-B008-CA37165EE4D9}" type="pres">
      <dgm:prSet presAssocID="{812A9EAE-875F-4620-80CE-67A188F37F2B}" presName="hierChild2" presStyleCnt="0"/>
      <dgm:spPr/>
    </dgm:pt>
    <dgm:pt modelId="{28868795-F0A3-4140-B888-C84F92FDF567}" type="pres">
      <dgm:prSet presAssocID="{DD68FCD7-ECE2-4EA0-BE2E-B7CC2B62F8F2}" presName="Name10" presStyleLbl="parChTrans1D2" presStyleIdx="0" presStyleCnt="1"/>
      <dgm:spPr/>
      <dgm:t>
        <a:bodyPr/>
        <a:lstStyle/>
        <a:p>
          <a:endParaRPr lang="ru-RU"/>
        </a:p>
      </dgm:t>
    </dgm:pt>
    <dgm:pt modelId="{EA8171B9-553D-49C4-AE41-0238FF37CA0F}" type="pres">
      <dgm:prSet presAssocID="{B8E78AB3-BE69-4EC8-8341-BC6529873F33}" presName="hierRoot2" presStyleCnt="0"/>
      <dgm:spPr/>
    </dgm:pt>
    <dgm:pt modelId="{71C13669-7416-47FD-83DF-0A6AFB09D308}" type="pres">
      <dgm:prSet presAssocID="{B8E78AB3-BE69-4EC8-8341-BC6529873F33}" presName="composite2" presStyleCnt="0"/>
      <dgm:spPr/>
    </dgm:pt>
    <dgm:pt modelId="{DBEA3A3B-57C8-4728-A019-DE75A33EE92B}" type="pres">
      <dgm:prSet presAssocID="{B8E78AB3-BE69-4EC8-8341-BC6529873F33}" presName="background2" presStyleLbl="node2" presStyleIdx="0" presStyleCnt="1"/>
      <dgm:spPr/>
    </dgm:pt>
    <dgm:pt modelId="{C063C4EB-8AD5-48EC-B4CD-4BEDB39CEC9B}" type="pres">
      <dgm:prSet presAssocID="{B8E78AB3-BE69-4EC8-8341-BC6529873F33}" presName="text2" presStyleLbl="fgAcc2" presStyleIdx="0" presStyleCnt="1" custScaleX="185617" custScaleY="47827" custLinFactNeighborX="252" custLinFactNeighborY="-10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BECAD-06A0-44C6-BF26-A748B088E770}" type="pres">
      <dgm:prSet presAssocID="{B8E78AB3-BE69-4EC8-8341-BC6529873F33}" presName="hierChild3" presStyleCnt="0"/>
      <dgm:spPr/>
    </dgm:pt>
    <dgm:pt modelId="{C4F28687-A6CE-4456-BE9B-8B68BBDFB2BE}" type="pres">
      <dgm:prSet presAssocID="{CC1D9B5F-A0AB-4557-8019-852A15813AE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CEF62BE1-E30B-4C6D-8DE2-F1AF667F1BF3}" type="pres">
      <dgm:prSet presAssocID="{D47A30BF-B19D-4E0A-A20E-5AC31A85247C}" presName="hierRoot3" presStyleCnt="0"/>
      <dgm:spPr/>
    </dgm:pt>
    <dgm:pt modelId="{4226EA63-71B4-431A-A297-5517CF7CDECE}" type="pres">
      <dgm:prSet presAssocID="{D47A30BF-B19D-4E0A-A20E-5AC31A85247C}" presName="composite3" presStyleCnt="0"/>
      <dgm:spPr/>
    </dgm:pt>
    <dgm:pt modelId="{7E0CBDC3-A02A-42D8-86F0-FBC00FC13E1C}" type="pres">
      <dgm:prSet presAssocID="{D47A30BF-B19D-4E0A-A20E-5AC31A85247C}" presName="background3" presStyleLbl="node3" presStyleIdx="0" presStyleCnt="2"/>
      <dgm:spPr/>
    </dgm:pt>
    <dgm:pt modelId="{40F13984-2238-4071-A18D-12B217D75162}" type="pres">
      <dgm:prSet presAssocID="{D47A30BF-B19D-4E0A-A20E-5AC31A85247C}" presName="text3" presStyleLbl="fgAcc3" presStyleIdx="0" presStyleCnt="2" custScaleX="166411" custScaleY="60160" custLinFactNeighborX="-8823" custLinFactNeighborY="-4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8B244F-B978-43A2-AD5E-13532C37B47D}" type="pres">
      <dgm:prSet presAssocID="{D47A30BF-B19D-4E0A-A20E-5AC31A85247C}" presName="hierChild4" presStyleCnt="0"/>
      <dgm:spPr/>
    </dgm:pt>
    <dgm:pt modelId="{51F9A3D2-7AC1-45AC-9A67-4A317696D02D}" type="pres">
      <dgm:prSet presAssocID="{5F47BF12-707C-464B-9FE4-F29B908D47E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F8F2A43-D49B-4268-BAD9-BF63BE29EE20}" type="pres">
      <dgm:prSet presAssocID="{ED4FFFE8-4920-4913-BE05-BB1A65337CAB}" presName="hierRoot3" presStyleCnt="0"/>
      <dgm:spPr/>
    </dgm:pt>
    <dgm:pt modelId="{8E0352BC-5919-4F00-9D26-2BA64164079B}" type="pres">
      <dgm:prSet presAssocID="{ED4FFFE8-4920-4913-BE05-BB1A65337CAB}" presName="composite3" presStyleCnt="0"/>
      <dgm:spPr/>
    </dgm:pt>
    <dgm:pt modelId="{B7403D9B-E638-42BF-B55E-02C0F3A9ACCA}" type="pres">
      <dgm:prSet presAssocID="{ED4FFFE8-4920-4913-BE05-BB1A65337CAB}" presName="background3" presStyleLbl="node3" presStyleIdx="1" presStyleCnt="2"/>
      <dgm:spPr/>
    </dgm:pt>
    <dgm:pt modelId="{D780496B-ECE0-40EE-8935-6214393EB13A}" type="pres">
      <dgm:prSet presAssocID="{ED4FFFE8-4920-4913-BE05-BB1A65337CAB}" presName="text3" presStyleLbl="fgAcc3" presStyleIdx="1" presStyleCnt="2" custScaleX="187316" custScaleY="74342" custLinFactNeighborX="296" custLinFactNeighborY="-4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26AA80-10DF-4684-807A-15868F463865}" type="pres">
      <dgm:prSet presAssocID="{ED4FFFE8-4920-4913-BE05-BB1A65337CAB}" presName="hierChild4" presStyleCnt="0"/>
      <dgm:spPr/>
    </dgm:pt>
  </dgm:ptLst>
  <dgm:cxnLst>
    <dgm:cxn modelId="{0DCEBE58-21F7-4287-B211-98856EF9DC8B}" srcId="{0886C3B0-9CCA-43F9-86EB-852DFB2DF55E}" destId="{812A9EAE-875F-4620-80CE-67A188F37F2B}" srcOrd="0" destOrd="0" parTransId="{29E601F1-ECA9-4EBC-8848-B97D7A6458BA}" sibTransId="{F707C0C7-8E7F-466E-9BF9-5716A42EF9F2}"/>
    <dgm:cxn modelId="{44C4251D-CE5A-43AA-BB02-987E09DDA5E8}" type="presOf" srcId="{B8E78AB3-BE69-4EC8-8341-BC6529873F33}" destId="{C063C4EB-8AD5-48EC-B4CD-4BEDB39CEC9B}" srcOrd="0" destOrd="0" presId="urn:microsoft.com/office/officeart/2005/8/layout/hierarchy1"/>
    <dgm:cxn modelId="{2A4A9C3A-40EB-48E6-B71E-797E6BB36A4E}" srcId="{812A9EAE-875F-4620-80CE-67A188F37F2B}" destId="{B8E78AB3-BE69-4EC8-8341-BC6529873F33}" srcOrd="0" destOrd="0" parTransId="{DD68FCD7-ECE2-4EA0-BE2E-B7CC2B62F8F2}" sibTransId="{9D17E3F1-102C-45B8-AEA5-599A6C2D70C5}"/>
    <dgm:cxn modelId="{BF7A446E-6D43-4B70-BAF7-29283B9C802D}" type="presOf" srcId="{5F47BF12-707C-464B-9FE4-F29B908D47E2}" destId="{51F9A3D2-7AC1-45AC-9A67-4A317696D02D}" srcOrd="0" destOrd="0" presId="urn:microsoft.com/office/officeart/2005/8/layout/hierarchy1"/>
    <dgm:cxn modelId="{A6F9EB2A-B460-4805-A56B-117AAABE276F}" type="presOf" srcId="{DD68FCD7-ECE2-4EA0-BE2E-B7CC2B62F8F2}" destId="{28868795-F0A3-4140-B888-C84F92FDF567}" srcOrd="0" destOrd="0" presId="urn:microsoft.com/office/officeart/2005/8/layout/hierarchy1"/>
    <dgm:cxn modelId="{827EE72F-D728-47CE-8583-58518E66CDE2}" srcId="{B8E78AB3-BE69-4EC8-8341-BC6529873F33}" destId="{ED4FFFE8-4920-4913-BE05-BB1A65337CAB}" srcOrd="1" destOrd="0" parTransId="{5F47BF12-707C-464B-9FE4-F29B908D47E2}" sibTransId="{449B85E0-97CF-4D5F-BB54-E81903F0E15A}"/>
    <dgm:cxn modelId="{76FC8F7C-71E7-44D5-BE11-F7FB9E8F6B27}" type="presOf" srcId="{0886C3B0-9CCA-43F9-86EB-852DFB2DF55E}" destId="{F9B2BEA6-47E1-4184-AF3B-3C158C45980B}" srcOrd="0" destOrd="0" presId="urn:microsoft.com/office/officeart/2005/8/layout/hierarchy1"/>
    <dgm:cxn modelId="{3307E0A6-349B-49A6-BEF1-B0FCE428031F}" type="presOf" srcId="{D47A30BF-B19D-4E0A-A20E-5AC31A85247C}" destId="{40F13984-2238-4071-A18D-12B217D75162}" srcOrd="0" destOrd="0" presId="urn:microsoft.com/office/officeart/2005/8/layout/hierarchy1"/>
    <dgm:cxn modelId="{49F186F0-C5C7-411A-A990-8FC8FD0BE437}" type="presOf" srcId="{ED4FFFE8-4920-4913-BE05-BB1A65337CAB}" destId="{D780496B-ECE0-40EE-8935-6214393EB13A}" srcOrd="0" destOrd="0" presId="urn:microsoft.com/office/officeart/2005/8/layout/hierarchy1"/>
    <dgm:cxn modelId="{5A9D3E6F-0EBE-41E7-8F55-E35037196CC9}" srcId="{B8E78AB3-BE69-4EC8-8341-BC6529873F33}" destId="{D47A30BF-B19D-4E0A-A20E-5AC31A85247C}" srcOrd="0" destOrd="0" parTransId="{CC1D9B5F-A0AB-4557-8019-852A15813AE6}" sibTransId="{100DFB80-BA8B-461B-AE18-665B02D4AD3C}"/>
    <dgm:cxn modelId="{77534D5B-8F7C-4604-B2D9-48BCED9BD7F5}" type="presOf" srcId="{CC1D9B5F-A0AB-4557-8019-852A15813AE6}" destId="{C4F28687-A6CE-4456-BE9B-8B68BBDFB2BE}" srcOrd="0" destOrd="0" presId="urn:microsoft.com/office/officeart/2005/8/layout/hierarchy1"/>
    <dgm:cxn modelId="{39C3C087-F9E4-4F63-99B8-DBCD7F24448E}" type="presOf" srcId="{812A9EAE-875F-4620-80CE-67A188F37F2B}" destId="{1C37D2A5-9F5B-41B6-BC9D-D9247A7E932B}" srcOrd="0" destOrd="0" presId="urn:microsoft.com/office/officeart/2005/8/layout/hierarchy1"/>
    <dgm:cxn modelId="{B71F6553-9F31-4FBE-B47F-212F4F64E745}" type="presParOf" srcId="{F9B2BEA6-47E1-4184-AF3B-3C158C45980B}" destId="{81238F7A-BA11-4C04-84A8-94DEA407CD16}" srcOrd="0" destOrd="0" presId="urn:microsoft.com/office/officeart/2005/8/layout/hierarchy1"/>
    <dgm:cxn modelId="{6F497C0C-71A2-4221-ADED-84026D4B24A0}" type="presParOf" srcId="{81238F7A-BA11-4C04-84A8-94DEA407CD16}" destId="{99137198-79E7-411F-A15E-604FF1AF58A6}" srcOrd="0" destOrd="0" presId="urn:microsoft.com/office/officeart/2005/8/layout/hierarchy1"/>
    <dgm:cxn modelId="{AAEB381F-9295-40C2-8860-33B6B60FCCF8}" type="presParOf" srcId="{99137198-79E7-411F-A15E-604FF1AF58A6}" destId="{1704455A-8BFA-45E7-90AF-B09B5FF69F45}" srcOrd="0" destOrd="0" presId="urn:microsoft.com/office/officeart/2005/8/layout/hierarchy1"/>
    <dgm:cxn modelId="{3B1F07E7-D8CF-41B8-8B38-4A1584DC9CB7}" type="presParOf" srcId="{99137198-79E7-411F-A15E-604FF1AF58A6}" destId="{1C37D2A5-9F5B-41B6-BC9D-D9247A7E932B}" srcOrd="1" destOrd="0" presId="urn:microsoft.com/office/officeart/2005/8/layout/hierarchy1"/>
    <dgm:cxn modelId="{C7E7019E-BDBA-4FB0-A31F-02D4B521E53D}" type="presParOf" srcId="{81238F7A-BA11-4C04-84A8-94DEA407CD16}" destId="{6ABDDD67-A2FB-4B05-B008-CA37165EE4D9}" srcOrd="1" destOrd="0" presId="urn:microsoft.com/office/officeart/2005/8/layout/hierarchy1"/>
    <dgm:cxn modelId="{ABB1E504-53B5-41F6-AA73-25E946CFD749}" type="presParOf" srcId="{6ABDDD67-A2FB-4B05-B008-CA37165EE4D9}" destId="{28868795-F0A3-4140-B888-C84F92FDF567}" srcOrd="0" destOrd="0" presId="urn:microsoft.com/office/officeart/2005/8/layout/hierarchy1"/>
    <dgm:cxn modelId="{67B8E890-AF8F-4234-9CC4-F2CFB4D3DAAA}" type="presParOf" srcId="{6ABDDD67-A2FB-4B05-B008-CA37165EE4D9}" destId="{EA8171B9-553D-49C4-AE41-0238FF37CA0F}" srcOrd="1" destOrd="0" presId="urn:microsoft.com/office/officeart/2005/8/layout/hierarchy1"/>
    <dgm:cxn modelId="{A75F4C14-C14E-4373-BD9D-ED11A71AB091}" type="presParOf" srcId="{EA8171B9-553D-49C4-AE41-0238FF37CA0F}" destId="{71C13669-7416-47FD-83DF-0A6AFB09D308}" srcOrd="0" destOrd="0" presId="urn:microsoft.com/office/officeart/2005/8/layout/hierarchy1"/>
    <dgm:cxn modelId="{CE0F7CC9-F41E-4FF7-964D-AA5D7D498ACA}" type="presParOf" srcId="{71C13669-7416-47FD-83DF-0A6AFB09D308}" destId="{DBEA3A3B-57C8-4728-A019-DE75A33EE92B}" srcOrd="0" destOrd="0" presId="urn:microsoft.com/office/officeart/2005/8/layout/hierarchy1"/>
    <dgm:cxn modelId="{C1F3A35F-F5E3-46BE-AC0D-F95192134731}" type="presParOf" srcId="{71C13669-7416-47FD-83DF-0A6AFB09D308}" destId="{C063C4EB-8AD5-48EC-B4CD-4BEDB39CEC9B}" srcOrd="1" destOrd="0" presId="urn:microsoft.com/office/officeart/2005/8/layout/hierarchy1"/>
    <dgm:cxn modelId="{5F1E15CC-3777-494B-9009-08AB7A562CC7}" type="presParOf" srcId="{EA8171B9-553D-49C4-AE41-0238FF37CA0F}" destId="{81FBECAD-06A0-44C6-BF26-A748B088E770}" srcOrd="1" destOrd="0" presId="urn:microsoft.com/office/officeart/2005/8/layout/hierarchy1"/>
    <dgm:cxn modelId="{52F08F22-C25E-4D53-9AB3-DD4E832AC693}" type="presParOf" srcId="{81FBECAD-06A0-44C6-BF26-A748B088E770}" destId="{C4F28687-A6CE-4456-BE9B-8B68BBDFB2BE}" srcOrd="0" destOrd="0" presId="urn:microsoft.com/office/officeart/2005/8/layout/hierarchy1"/>
    <dgm:cxn modelId="{7458F61D-2666-46B6-83D2-5186625BAA4D}" type="presParOf" srcId="{81FBECAD-06A0-44C6-BF26-A748B088E770}" destId="{CEF62BE1-E30B-4C6D-8DE2-F1AF667F1BF3}" srcOrd="1" destOrd="0" presId="urn:microsoft.com/office/officeart/2005/8/layout/hierarchy1"/>
    <dgm:cxn modelId="{93E4747F-589A-43B2-9E49-19EF4FED9B76}" type="presParOf" srcId="{CEF62BE1-E30B-4C6D-8DE2-F1AF667F1BF3}" destId="{4226EA63-71B4-431A-A297-5517CF7CDECE}" srcOrd="0" destOrd="0" presId="urn:microsoft.com/office/officeart/2005/8/layout/hierarchy1"/>
    <dgm:cxn modelId="{52F1A65D-5A7E-4AE1-8EEF-1B1B66D96A37}" type="presParOf" srcId="{4226EA63-71B4-431A-A297-5517CF7CDECE}" destId="{7E0CBDC3-A02A-42D8-86F0-FBC00FC13E1C}" srcOrd="0" destOrd="0" presId="urn:microsoft.com/office/officeart/2005/8/layout/hierarchy1"/>
    <dgm:cxn modelId="{2D6B883B-CF46-4C3E-910B-FC2F87B13D24}" type="presParOf" srcId="{4226EA63-71B4-431A-A297-5517CF7CDECE}" destId="{40F13984-2238-4071-A18D-12B217D75162}" srcOrd="1" destOrd="0" presId="urn:microsoft.com/office/officeart/2005/8/layout/hierarchy1"/>
    <dgm:cxn modelId="{5EFE3316-89C7-41E8-85BC-D5717FA69927}" type="presParOf" srcId="{CEF62BE1-E30B-4C6D-8DE2-F1AF667F1BF3}" destId="{338B244F-B978-43A2-AD5E-13532C37B47D}" srcOrd="1" destOrd="0" presId="urn:microsoft.com/office/officeart/2005/8/layout/hierarchy1"/>
    <dgm:cxn modelId="{079C4691-339E-4931-9A97-1E0C8A0A3F98}" type="presParOf" srcId="{81FBECAD-06A0-44C6-BF26-A748B088E770}" destId="{51F9A3D2-7AC1-45AC-9A67-4A317696D02D}" srcOrd="2" destOrd="0" presId="urn:microsoft.com/office/officeart/2005/8/layout/hierarchy1"/>
    <dgm:cxn modelId="{E9FBB6A6-D7D6-4143-BE39-3CB61E19A514}" type="presParOf" srcId="{81FBECAD-06A0-44C6-BF26-A748B088E770}" destId="{EF8F2A43-D49B-4268-BAD9-BF63BE29EE20}" srcOrd="3" destOrd="0" presId="urn:microsoft.com/office/officeart/2005/8/layout/hierarchy1"/>
    <dgm:cxn modelId="{2650BF2F-A724-4B4B-A8C2-8F6AB53BAD91}" type="presParOf" srcId="{EF8F2A43-D49B-4268-BAD9-BF63BE29EE20}" destId="{8E0352BC-5919-4F00-9D26-2BA64164079B}" srcOrd="0" destOrd="0" presId="urn:microsoft.com/office/officeart/2005/8/layout/hierarchy1"/>
    <dgm:cxn modelId="{EE07781D-288A-4771-8000-662C52A129D1}" type="presParOf" srcId="{8E0352BC-5919-4F00-9D26-2BA64164079B}" destId="{B7403D9B-E638-42BF-B55E-02C0F3A9ACCA}" srcOrd="0" destOrd="0" presId="urn:microsoft.com/office/officeart/2005/8/layout/hierarchy1"/>
    <dgm:cxn modelId="{1A1D8ECA-49E6-403D-A2D1-4FAFF66F0E1B}" type="presParOf" srcId="{8E0352BC-5919-4F00-9D26-2BA64164079B}" destId="{D780496B-ECE0-40EE-8935-6214393EB13A}" srcOrd="1" destOrd="0" presId="urn:microsoft.com/office/officeart/2005/8/layout/hierarchy1"/>
    <dgm:cxn modelId="{5BAAF538-B6AC-4393-9609-A3A53B71D568}" type="presParOf" srcId="{EF8F2A43-D49B-4268-BAD9-BF63BE29EE20}" destId="{3926AA80-10DF-4684-807A-15868F4638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0.01263</cdr:x>
      <cdr:y>0.88321</cdr:y>
    </cdr:from>
    <cdr:to>
      <cdr:x>0.38763</cdr:x>
      <cdr:y>0.98888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51826" y="4887706"/>
          <a:ext cx="4507965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59 252,6 тыс. руб.</a:t>
          </a:r>
          <a:endParaRPr lang="ru-RU" sz="32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F674-F279-4FC6-BBC0-421B8FAEA2DD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2F8FE-41C3-4B59-8CB2-A3F6CBFC6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23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1B07-4209-4BBE-95D2-762EC5152C7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17ED0-C32E-4914-BEE1-BA16E62C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62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16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74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68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39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80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13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45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08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06097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59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99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25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9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03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14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22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6D56-EA66-40C6-A99B-F632A2BDF89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6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025" y="233304"/>
            <a:ext cx="8321949" cy="16674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Алеховщинского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за 2022 год.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0399" y="2337986"/>
            <a:ext cx="5791200" cy="4343401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glow" dir="t"/>
          </a:scene3d>
        </p:spPr>
      </p:pic>
    </p:spTree>
    <p:extLst>
      <p:ext uri="{BB962C8B-B14F-4D97-AF65-F5344CB8AC3E}">
        <p14:creationId xmlns:p14="http://schemas.microsoft.com/office/powerpoint/2010/main" xmlns="" val="3513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703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Структура расходов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79349" y="581682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4174667"/>
              </p:ext>
            </p:extLst>
          </p:nvPr>
        </p:nvGraphicFramePr>
        <p:xfrm>
          <a:off x="85457" y="880218"/>
          <a:ext cx="11944023" cy="531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8837" y="689404"/>
            <a:ext cx="395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59 222,8 тыс. руб.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2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082624" y="80388"/>
            <a:ext cx="10207625" cy="103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Алеховщинскому сельскому поселению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Лодейнопольского муниципального района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2569321099"/>
              </p:ext>
            </p:extLst>
          </p:nvPr>
        </p:nvGraphicFramePr>
        <p:xfrm>
          <a:off x="361741" y="1225899"/>
          <a:ext cx="11314444" cy="490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03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709970"/>
            <a:ext cx="3001146" cy="173659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61784" y="1585314"/>
            <a:ext cx="5334216" cy="1580363"/>
            <a:chOff x="161809" y="1052513"/>
            <a:chExt cx="4602697" cy="242768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61809" y="1052513"/>
              <a:ext cx="4602697" cy="2427688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lnSpcReduction="1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Мероприятия по борьбе с борщевиком Сосновского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" name="Блок-схема: ручное управление 4"/>
            <p:cNvSpPr/>
            <p:nvPr/>
          </p:nvSpPr>
          <p:spPr>
            <a:xfrm>
              <a:off x="631495" y="1052513"/>
              <a:ext cx="3663324" cy="65142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06375" y="3446549"/>
            <a:ext cx="6566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автомобильных дорог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Алеховщинского сельского поселения Лодейнопольского муниципального района Ленинградской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2643" y="3509641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7 571,1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(86,9 %)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096000" y="4946384"/>
            <a:ext cx="5334216" cy="1351277"/>
            <a:chOff x="161809" y="1052513"/>
            <a:chExt cx="4602697" cy="196517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1809" y="1052514"/>
              <a:ext cx="4602697" cy="1965169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00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П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оддержание существующих дорог общего назначения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Ремонт участков дорог в с. Алеховщина, д. Акулова </a:t>
              </a:r>
              <a:r>
                <a:rPr lang="ru-RU" sz="2000" b="1" dirty="0" err="1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гора,д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. </a:t>
              </a:r>
              <a:r>
                <a:rPr lang="ru-RU" sz="2000" b="1" dirty="0" err="1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Гайково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5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1409" y="108647"/>
            <a:ext cx="7929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</a:t>
            </a:r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сельского хозяйства на территории Алеховщинского сельского поселения Лодейнопольского муниципального района Ленинградской области</a:t>
            </a:r>
            <a:endParaRPr lang="ru-RU" sz="2000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8925" y="293312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364,6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(100 %)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8925" y="1493641"/>
            <a:ext cx="3855850" cy="1614199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</p:spTree>
    <p:extLst>
      <p:ext uri="{BB962C8B-B14F-4D97-AF65-F5344CB8AC3E}">
        <p14:creationId xmlns:p14="http://schemas.microsoft.com/office/powerpoint/2010/main" xmlns="" val="31416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38146" y="757297"/>
            <a:ext cx="3039454" cy="2507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924" y="37105"/>
            <a:ext cx="671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</a:t>
            </a:r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культуры</a:t>
            </a:r>
            <a:r>
              <a:rPr lang="en-US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Алеховщинском сельском поселении </a:t>
            </a:r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Лодейнопольского муниципального района Ленинградской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4233" y="221770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29 051,7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98,7%)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61784" y="1475240"/>
            <a:ext cx="5334216" cy="1613592"/>
            <a:chOff x="161809" y="1052513"/>
            <a:chExt cx="4602697" cy="198727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1809" y="1052513"/>
              <a:ext cx="4602697" cy="1987274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Содержание МКУ «</a:t>
              </a:r>
              <a:r>
                <a:rPr lang="ru-RU" sz="1700" b="1" dirty="0" err="1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Алеховщинский</a:t>
              </a: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 центр культуры и досуга»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Комплектование книжных фондов библиотек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Расходы на проведение мероприятий</a:t>
              </a:r>
              <a:endParaRPr lang="ru-RU" sz="17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2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61518" y="4918420"/>
            <a:ext cx="5268698" cy="1234552"/>
            <a:chOff x="218342" y="1052513"/>
            <a:chExt cx="4546164" cy="173263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18342" y="1052514"/>
              <a:ext cx="4546164" cy="1732631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Взносы региональному оператору</a:t>
              </a:r>
            </a:p>
          </p:txBody>
        </p:sp>
        <p:sp>
          <p:nvSpPr>
            <p:cNvPr id="15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06118" y="3440541"/>
            <a:ext cx="7295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Обеспечение качественным жильем граждан на территории Алеховщинского сельского поселения Лодейнопольского муниципального района Ленинградской области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6" name="TextBox 25"/>
          <p:cNvSpPr txBox="1"/>
          <p:nvPr/>
        </p:nvSpPr>
        <p:spPr>
          <a:xfrm>
            <a:off x="8763107" y="3502095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535,8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(100 %)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6118" y="4778916"/>
            <a:ext cx="2238998" cy="16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56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4708"/>
          <a:stretch/>
        </p:blipFill>
        <p:spPr>
          <a:xfrm>
            <a:off x="205099" y="4196589"/>
            <a:ext cx="2888478" cy="2234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7229" y="160215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1 749,8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(100 %)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412337" y="4936929"/>
            <a:ext cx="5334216" cy="1401452"/>
            <a:chOff x="161809" y="1052513"/>
            <a:chExt cx="4602697" cy="214032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61809" y="1052513"/>
              <a:ext cx="4602697" cy="2140322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endParaRPr lang="ru-RU" sz="1700" b="1" dirty="0" smtClean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5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Устройство уличного освещения в </a:t>
              </a:r>
              <a:r>
                <a:rPr lang="ru-RU" sz="1500" b="1" dirty="0" err="1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с.Алеховщина</a:t>
              </a:r>
              <a:endParaRPr lang="ru-RU" sz="1500" b="1" dirty="0" smtClean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5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Ямочный ремонт участков грунтовых дорог  в д. </a:t>
              </a:r>
              <a:r>
                <a:rPr lang="ru-RU" sz="1500" b="1" dirty="0" err="1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Тервеничи,д</a:t>
              </a:r>
              <a:r>
                <a:rPr lang="ru-RU" sz="15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. Акулова гора, д. </a:t>
              </a:r>
              <a:r>
                <a:rPr lang="ru-RU" sz="1500" b="1" dirty="0" err="1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Кургино</a:t>
              </a:r>
              <a:r>
                <a:rPr lang="ru-RU" sz="15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, д. </a:t>
              </a:r>
              <a:r>
                <a:rPr lang="ru-RU" sz="1500" b="1" dirty="0" err="1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Никоновщина</a:t>
              </a:r>
              <a:r>
                <a:rPr lang="ru-RU" sz="15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, пос. </a:t>
              </a:r>
              <a:r>
                <a:rPr lang="ru-RU" sz="1500" b="1" dirty="0" err="1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Мехбаза</a:t>
              </a:r>
              <a:r>
                <a:rPr lang="ru-RU" sz="15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, д. </a:t>
              </a:r>
              <a:r>
                <a:rPr lang="ru-RU" sz="1500" b="1" dirty="0" err="1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Вонозеро</a:t>
              </a:r>
              <a:endParaRPr lang="ru-RU" sz="1500" b="1" dirty="0" smtClean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5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Свод аварийных деревьев</a:t>
              </a:r>
              <a:endParaRPr lang="ru-RU" sz="15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22" name="Блок-схема: ручное управление 4"/>
            <p:cNvSpPr/>
            <p:nvPr/>
          </p:nvSpPr>
          <p:spPr>
            <a:xfrm>
              <a:off x="749258" y="1052513"/>
              <a:ext cx="3545561" cy="42880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8924" y="37105"/>
            <a:ext cx="671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Благоустройство </a:t>
            </a:r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территории Алеховщинского сельского поселения Лодейнопольского муниципального района Ленинградской области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36848" y="3526250"/>
            <a:ext cx="6048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Устойчивое общественное развитие </a:t>
            </a:r>
          </a:p>
          <a:p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</a:t>
            </a:r>
            <a:r>
              <a:rPr lang="ru-RU" sz="2000" b="1" i="1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Алеховщинском</a:t>
            </a:r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сельском поселении</a:t>
            </a:r>
            <a:endParaRPr lang="ru-RU" sz="2000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72643" y="3353758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4 039,7 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57929" y="1178388"/>
            <a:ext cx="4571007" cy="2245581"/>
          </a:xfrm>
          <a:prstGeom prst="rect">
            <a:avLst/>
          </a:prstGeom>
        </p:spPr>
      </p:pic>
      <p:sp>
        <p:nvSpPr>
          <p:cNvPr id="30" name="Блок-схема: ручное управление 4"/>
          <p:cNvSpPr/>
          <p:nvPr/>
        </p:nvSpPr>
        <p:spPr>
          <a:xfrm>
            <a:off x="6017506" y="4917542"/>
            <a:ext cx="4184711" cy="3001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529 w 10000"/>
              <a:gd name="connsiteY3" fmla="*/ 9862 h 10000"/>
              <a:gd name="connsiteX4" fmla="*/ 0 w 10000"/>
              <a:gd name="connsiteY4" fmla="*/ 0 h 10000"/>
              <a:gd name="connsiteX0" fmla="*/ 0 w 10000"/>
              <a:gd name="connsiteY0" fmla="*/ 0 h 9862"/>
              <a:gd name="connsiteX1" fmla="*/ 10000 w 10000"/>
              <a:gd name="connsiteY1" fmla="*/ 0 h 9862"/>
              <a:gd name="connsiteX2" fmla="*/ 9471 w 10000"/>
              <a:gd name="connsiteY2" fmla="*/ 9723 h 9862"/>
              <a:gd name="connsiteX3" fmla="*/ 529 w 10000"/>
              <a:gd name="connsiteY3" fmla="*/ 9862 h 9862"/>
              <a:gd name="connsiteX4" fmla="*/ 0 w 10000"/>
              <a:gd name="connsiteY4" fmla="*/ 0 h 9862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024 w 10000"/>
              <a:gd name="connsiteY2" fmla="*/ 9719 h 10000"/>
              <a:gd name="connsiteX3" fmla="*/ 529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234 w 10000"/>
              <a:gd name="connsiteY2" fmla="*/ 9859 h 10000"/>
              <a:gd name="connsiteX3" fmla="*/ 529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65 w 10000"/>
              <a:gd name="connsiteY2" fmla="*/ 9719 h 10000"/>
              <a:gd name="connsiteX3" fmla="*/ 529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24" y="3286"/>
                  <a:pt x="9541" y="6433"/>
                  <a:pt x="9365" y="9719"/>
                </a:cubicBezTo>
                <a:lnTo>
                  <a:pt x="529" y="10000"/>
                </a:lnTo>
                <a:cubicBezTo>
                  <a:pt x="353" y="6667"/>
                  <a:pt x="176" y="3333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050968" y="1732513"/>
            <a:ext cx="5334216" cy="1057384"/>
            <a:chOff x="161809" y="1052513"/>
            <a:chExt cx="4602697" cy="214032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809" y="1052513"/>
              <a:ext cx="4602697" cy="2140322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850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Оснащение мест (площадок) накопления твердых коммунальных отходов емкостями для накопления в количестве 15 шт.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endParaRPr lang="ru-RU" sz="17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33" name="Блок-схема: ручное управление 4"/>
            <p:cNvSpPr/>
            <p:nvPr/>
          </p:nvSpPr>
          <p:spPr>
            <a:xfrm>
              <a:off x="683987" y="1052513"/>
              <a:ext cx="3610832" cy="6075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6346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5144569" y="4042161"/>
            <a:ext cx="6285648" cy="1450239"/>
            <a:chOff x="161809" y="1052513"/>
            <a:chExt cx="4602697" cy="214032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61809" y="1052513"/>
              <a:ext cx="4602697" cy="2140322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Ремонт кровли здания котельной в с. Алеховщина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Замена водогрейного котла в котельной  д. </a:t>
              </a:r>
              <a:r>
                <a:rPr lang="ru-RU" sz="1700" b="1" dirty="0" err="1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Яровщина</a:t>
              </a:r>
              <a:endParaRPr lang="ru-RU" sz="1700" b="1" dirty="0" smtClean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22" name="Блок-схема: ручное управление 4"/>
            <p:cNvSpPr/>
            <p:nvPr/>
          </p:nvSpPr>
          <p:spPr>
            <a:xfrm>
              <a:off x="683987" y="1052513"/>
              <a:ext cx="3610832" cy="6075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62228" y="598206"/>
            <a:ext cx="6387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Обеспечение устойчивого функционирования и развития коммунальной и инженерной инфраструктуры и </a:t>
            </a:r>
            <a:r>
              <a:rPr lang="ru-RU" b="1" i="1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аовышение</a:t>
            </a:r>
            <a:r>
              <a:rPr lang="ru-RU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энергоэффективности в </a:t>
            </a:r>
            <a:r>
              <a:rPr lang="ru-RU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Алеховщинском сельском поселении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04277" y="2113715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1 897,9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8562" y="2298036"/>
            <a:ext cx="4331983" cy="31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12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69631" y="3426824"/>
            <a:ext cx="2853732" cy="2569454"/>
            <a:chOff x="269631" y="3426824"/>
            <a:chExt cx="2853732" cy="2569454"/>
          </a:xfrm>
        </p:grpSpPr>
        <p:sp>
          <p:nvSpPr>
            <p:cNvPr id="11" name="Блок-схема: альтернативный процесс 10"/>
            <p:cNvSpPr/>
            <p:nvPr/>
          </p:nvSpPr>
          <p:spPr>
            <a:xfrm>
              <a:off x="269631" y="3426824"/>
              <a:ext cx="2853732" cy="2569454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631" y="3837212"/>
              <a:ext cx="2853732" cy="175432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Акцизы на автомобильный бензин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7 917,0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9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Использование бюджетных ассигнований Дорожного фонда по Алеховщинскому сельскому поселению за 2022 год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55086" y="579343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69134" y="920147"/>
            <a:ext cx="2853732" cy="1678076"/>
            <a:chOff x="4632290" y="984738"/>
            <a:chExt cx="2853732" cy="1678076"/>
          </a:xfrm>
        </p:grpSpPr>
        <p:sp>
          <p:nvSpPr>
            <p:cNvPr id="8" name="Блок-схема: альтернативный процесс 7"/>
            <p:cNvSpPr/>
            <p:nvPr/>
          </p:nvSpPr>
          <p:spPr>
            <a:xfrm>
              <a:off x="4632290" y="984738"/>
              <a:ext cx="2853732" cy="167807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32290" y="1158787"/>
              <a:ext cx="2853732" cy="138499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дорожный фонд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10 453,5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372708" y="3433479"/>
            <a:ext cx="3446584" cy="2611956"/>
            <a:chOff x="4149970" y="3445523"/>
            <a:chExt cx="3446584" cy="2611956"/>
          </a:xfrm>
        </p:grpSpPr>
        <p:sp>
          <p:nvSpPr>
            <p:cNvPr id="14" name="Блок-схема: альтернативный процесс 13"/>
            <p:cNvSpPr/>
            <p:nvPr/>
          </p:nvSpPr>
          <p:spPr>
            <a:xfrm>
              <a:off x="4149970" y="3445523"/>
              <a:ext cx="3446584" cy="261195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49970" y="3813343"/>
              <a:ext cx="3446584" cy="187743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 на финансовое обеспечение деятельности в отношении автодорог общего пользования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742066" y="3426824"/>
            <a:ext cx="2853732" cy="2569454"/>
            <a:chOff x="4632290" y="986157"/>
            <a:chExt cx="2853732" cy="1678076"/>
          </a:xfrm>
        </p:grpSpPr>
        <p:sp>
          <p:nvSpPr>
            <p:cNvPr id="17" name="Блок-схема: альтернативный процесс 16"/>
            <p:cNvSpPr/>
            <p:nvPr/>
          </p:nvSpPr>
          <p:spPr>
            <a:xfrm>
              <a:off x="4632290" y="986157"/>
              <a:ext cx="2853732" cy="167807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32290" y="1198020"/>
              <a:ext cx="2853732" cy="1306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 от других бюджетов бюджетной системы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2 536,5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696497" y="2598223"/>
            <a:ext cx="8472435" cy="847300"/>
            <a:chOff x="1696497" y="2598223"/>
            <a:chExt cx="8472435" cy="847300"/>
          </a:xfrm>
        </p:grpSpPr>
        <p:cxnSp>
          <p:nvCxnSpPr>
            <p:cNvPr id="28" name="Прямая соединительная линия 27"/>
            <p:cNvCxnSpPr>
              <a:stCxn id="8" idx="2"/>
            </p:cNvCxnSpPr>
            <p:nvPr/>
          </p:nvCxnSpPr>
          <p:spPr>
            <a:xfrm>
              <a:off x="6096000" y="2598223"/>
              <a:ext cx="0" cy="847300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endCxn id="17" idx="0"/>
            </p:cNvCxnSpPr>
            <p:nvPr/>
          </p:nvCxnSpPr>
          <p:spPr>
            <a:xfrm>
              <a:off x="10168932" y="3157182"/>
              <a:ext cx="0" cy="269642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696497" y="3165443"/>
              <a:ext cx="0" cy="26138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96497" y="3165443"/>
              <a:ext cx="8472435" cy="2176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0019" y="1077161"/>
            <a:ext cx="2832368" cy="180467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contourClr>
              <a:schemeClr val="accent1">
                <a:lumMod val="50000"/>
              </a:schemeClr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25702" y="1072076"/>
            <a:ext cx="2770096" cy="184765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5443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879" y="345029"/>
            <a:ext cx="9194241" cy="8130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1213" y="1478775"/>
            <a:ext cx="9869574" cy="5009948"/>
          </a:xfrm>
          <a:prstGeom prst="roundRect">
            <a:avLst>
              <a:gd name="adj" fmla="val 7208"/>
            </a:avLst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ctr"/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финансов Администрации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Лодейнопольского муниципального  района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Председатель Комитета финансов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Лагно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187700   Ленинградская область,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Лодейное Поле,  пр. Ленина д.20 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(81364) 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lodeynoe@yandex.ru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4334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6390" y="2519117"/>
            <a:ext cx="4370118" cy="40628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7181" y="186932"/>
            <a:ext cx="3438872" cy="2237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452" y="289674"/>
            <a:ext cx="6279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Административно-территориальное деление Алеховщинского сельского поселения.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36822" y="2183027"/>
            <a:ext cx="357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Площадь - 2421,73</a:t>
            </a:r>
            <a:r>
              <a:rPr lang="ru-RU" sz="2400" b="1" dirty="0"/>
              <a:t> км²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36822" y="3583460"/>
            <a:ext cx="7230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состав поселения входит </a:t>
            </a:r>
            <a:r>
              <a:rPr lang="ru-RU" sz="2400" b="1" dirty="0" smtClean="0"/>
              <a:t>65 </a:t>
            </a:r>
            <a:r>
              <a:rPr lang="ru-RU" sz="2400" b="1" dirty="0"/>
              <a:t>населённых </a:t>
            </a:r>
            <a:endParaRPr lang="ru-RU" sz="2400" b="1" dirty="0" smtClean="0"/>
          </a:p>
          <a:p>
            <a:r>
              <a:rPr lang="ru-RU" sz="2400" b="1" dirty="0" smtClean="0"/>
              <a:t>пунктов.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36822" y="5214551"/>
            <a:ext cx="524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Численность населения </a:t>
            </a:r>
            <a:r>
              <a:rPr lang="ru-RU" sz="2400" b="1" smtClean="0"/>
              <a:t>– 3834 </a:t>
            </a:r>
            <a:r>
              <a:rPr lang="ru-RU" sz="2400" b="1" dirty="0" smtClean="0"/>
              <a:t>чел. </a:t>
            </a:r>
          </a:p>
          <a:p>
            <a:r>
              <a:rPr lang="ru-RU" sz="2400" b="1" dirty="0" smtClean="0"/>
              <a:t>(на 01.01.2023г.)</a:t>
            </a:r>
            <a:endParaRPr lang="ru-RU" sz="2400" b="1" dirty="0"/>
          </a:p>
        </p:txBody>
      </p:sp>
      <p:sp>
        <p:nvSpPr>
          <p:cNvPr id="4" name="Выгнутая вверх стрелка 3"/>
          <p:cNvSpPr/>
          <p:nvPr/>
        </p:nvSpPr>
        <p:spPr>
          <a:xfrm rot="5400000">
            <a:off x="8563511" y="2645596"/>
            <a:ext cx="5198721" cy="1407560"/>
          </a:xfrm>
          <a:prstGeom prst="curvedDownArrow">
            <a:avLst/>
          </a:prstGeom>
          <a:gradFill flip="none" rotWithShape="1">
            <a:gsLst>
              <a:gs pos="0">
                <a:schemeClr val="accent1">
                  <a:alpha val="0"/>
                  <a:lumMod val="72000"/>
                  <a:lumOff val="28000"/>
                </a:schemeClr>
              </a:gs>
              <a:gs pos="44000">
                <a:srgbClr val="55B9C0">
                  <a:alpha val="67000"/>
                  <a:lumMod val="84000"/>
                </a:srgbClr>
              </a:gs>
              <a:gs pos="100000">
                <a:srgbClr val="FF8181">
                  <a:lumMod val="56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2099998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9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9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сохраненные данные 13"/>
          <p:cNvSpPr/>
          <p:nvPr/>
        </p:nvSpPr>
        <p:spPr>
          <a:xfrm flipH="1">
            <a:off x="8045661" y="1828190"/>
            <a:ext cx="3171825" cy="1339632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сохраненные данные 11"/>
          <p:cNvSpPr/>
          <p:nvPr/>
        </p:nvSpPr>
        <p:spPr>
          <a:xfrm>
            <a:off x="372729" y="1819272"/>
            <a:ext cx="2935621" cy="126343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27287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32291"/>
            <a:ext cx="10515600" cy="121551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Основные </a:t>
            </a: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понятия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Бюджет – форма образования и расходования средств, предназначенных для финансового обеспечения задач и функций местного самоуправления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775" y="1777782"/>
            <a:ext cx="3065461" cy="1209675"/>
          </a:xfrm>
          <a:effectLst/>
        </p:spPr>
        <p:txBody>
          <a:bodyPr>
            <a:no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Доходы бюджета-               это поступающие в бюджет денежные средства 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8582973" y="1743074"/>
            <a:ext cx="2773363" cy="1752600"/>
          </a:xfrm>
          <a:effectLst/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Расходы бюджета –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      это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  <a:p>
            <a:pPr>
              <a:lnSpc>
                <a:spcPct val="110000"/>
              </a:lnSpc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Ермакова\Desktop\img-1335-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43352" y="1647825"/>
            <a:ext cx="3676650" cy="30399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981870" y="4267466"/>
            <a:ext cx="3065461" cy="7477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Доходы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542926" y="5073432"/>
            <a:ext cx="4343400" cy="107971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дефицита, например, использовать имеющиеся накопления, остатки или взять кредит 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7536074" y="5015178"/>
            <a:ext cx="4343400" cy="89764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использовать, накапливать резервы или погашать кредит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D:\%D0%95%D1%80%D0%BC%D0%B0%D0%BA%D0%BE%D0%B2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975" y="4135485"/>
            <a:ext cx="102790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7" descr="D:\%D0%95%D1%80%D0%BC%D0%B0%D0%BA%D0%BE%D0%B2%D0%B0\Desktop\%D0%9F%D1%80%D0%BE%D1%84%D0%B8%D1%86%D0%B8%D1%8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64740" y="4213143"/>
            <a:ext cx="1015484" cy="80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Текст 2"/>
          <p:cNvSpPr txBox="1">
            <a:spLocks/>
          </p:cNvSpPr>
          <p:nvPr/>
        </p:nvSpPr>
        <p:spPr>
          <a:xfrm>
            <a:off x="8298811" y="4264339"/>
            <a:ext cx="3065461" cy="7477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Доходы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Расходы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1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4818"/>
            <a:ext cx="10515600" cy="1082675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Основы бюджетного процесса</a:t>
            </a:r>
            <a:b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Этапы бюджетного процесса.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8393" y="1590675"/>
            <a:ext cx="9029699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730841" y="2155698"/>
            <a:ext cx="284802" cy="35890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58393" y="2635377"/>
            <a:ext cx="9029699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58393" y="5674995"/>
            <a:ext cx="9029699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 бюджетной отчетности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58392" y="4689348"/>
            <a:ext cx="9029699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исполнением бюджета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58392" y="3642741"/>
            <a:ext cx="9029699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5723698" y="3214497"/>
            <a:ext cx="284802" cy="35890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5732275" y="4194048"/>
            <a:ext cx="284802" cy="35890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5723698" y="5243322"/>
            <a:ext cx="284802" cy="35890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4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989" y="1745572"/>
            <a:ext cx="5334840" cy="31605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algn="ctr"/>
            <a:endParaRPr lang="ru-RU" sz="18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</a:t>
            </a:r>
          </a:p>
        </p:txBody>
      </p:sp>
      <p:pic>
        <p:nvPicPr>
          <p:cNvPr id="12" name="Рисунок 11" descr="contain_1260x1000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89096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27287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10" name="TextBox 9"/>
          <p:cNvSpPr txBox="1"/>
          <p:nvPr/>
        </p:nvSpPr>
        <p:spPr>
          <a:xfrm>
            <a:off x="1748790" y="189722"/>
            <a:ext cx="869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32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752154434"/>
              </p:ext>
            </p:extLst>
          </p:nvPr>
        </p:nvGraphicFramePr>
        <p:xfrm>
          <a:off x="393561" y="968117"/>
          <a:ext cx="11404878" cy="526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656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321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Алеховщинского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Лодейнопольского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Ленинградской области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2022 год ( тыс.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1822755"/>
              </p:ext>
            </p:extLst>
          </p:nvPr>
        </p:nvGraphicFramePr>
        <p:xfrm>
          <a:off x="561242" y="2312376"/>
          <a:ext cx="11069515" cy="364630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877409"/>
                <a:gridCol w="1310231"/>
                <a:gridCol w="1960625"/>
                <a:gridCol w="1960625"/>
                <a:gridCol w="1960625"/>
              </a:tblGrid>
              <a:tr h="83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Факт 2021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План 2022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Факт 2022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Темп роста к 2021 году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 (всего), в том числе: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69 347,6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59 091,1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59 252,6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85,4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657">
                <a:tc>
                  <a:txBody>
                    <a:bodyPr/>
                    <a:lstStyle/>
                    <a:p>
                      <a:pPr marL="4476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15 118,6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16 706,7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16 868,2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111,6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984">
                <a:tc>
                  <a:txBody>
                    <a:bodyPr/>
                    <a:lstStyle/>
                    <a:p>
                      <a:pPr marL="4476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54 229,0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42 384,4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42 384,4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78,2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(всего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68 390,7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60 934,0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59 222,8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86,6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ДЕФИЦИТ(-),ПРОФИЦИТ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+956,9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-1 842,9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+29,8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715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3388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Структура доходов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5166" y="903791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2166825"/>
              </p:ext>
            </p:extLst>
          </p:nvPr>
        </p:nvGraphicFramePr>
        <p:xfrm>
          <a:off x="170916" y="802663"/>
          <a:ext cx="12021083" cy="5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16425" y="809766"/>
            <a:ext cx="1105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6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83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Доходы</a:t>
            </a: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разрезе источников доходов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9132131"/>
              </p:ext>
            </p:extLst>
          </p:nvPr>
        </p:nvGraphicFramePr>
        <p:xfrm>
          <a:off x="188495" y="864160"/>
          <a:ext cx="11815010" cy="5958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319"/>
                <a:gridCol w="1643598"/>
                <a:gridCol w="1643598"/>
                <a:gridCol w="1607687"/>
                <a:gridCol w="1329808"/>
              </a:tblGrid>
              <a:tr h="212668">
                <a:tc>
                  <a:txBody>
                    <a:bodyPr/>
                    <a:lstStyle/>
                    <a:p>
                      <a:pPr algn="l" fontAlgn="b"/>
                      <a:endParaRPr lang="ru-RU" sz="1000" b="1" i="1" u="none" strike="noStrike" dirty="0"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8606" marR="8606" marT="860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6" marR="8606" marT="860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6" marR="8606" marT="860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тыс.руб.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606" marR="8606" marT="860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6" marR="8606" marT="8606" marB="0" anchor="b">
                    <a:noFill/>
                  </a:tcPr>
                </a:tc>
              </a:tr>
              <a:tr h="571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доходных источников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6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6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6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факт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6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в %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6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12 274,7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14 601,7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14 749,7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26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2 695,2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2 937,0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2976,3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0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7 233,8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8749,3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8764,2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сельскохозяйственный налог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физлиц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2266,7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2 843,9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2105,0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2 118,5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8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1 117,9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1177,0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1189,0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4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782,6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НАЛОГОВЫЕ И НЕНАЛОГОВЫЕ ДОХОДЫ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15 118,6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16 706,7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16 868,2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4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54 229,0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42 384,4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42 384,4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3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 О Г О  Д О Х О Д Ы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69 347,6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59 091,1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59 252,6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24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2394</TotalTime>
  <Words>897</Words>
  <Application>Microsoft Office PowerPoint</Application>
  <PresentationFormat>Произвольный</PresentationFormat>
  <Paragraphs>267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Исполнение бюджета  Алеховщинского сельского поселения за 2022 год.</vt:lpstr>
      <vt:lpstr>Слайд 2</vt:lpstr>
      <vt:lpstr>Основные понятия Бюджет – форма образования и расходования средств, предназначенных для финансового обеспечения задач и функций местного самоуправления</vt:lpstr>
      <vt:lpstr>Основы бюджетного процесса Этапы бюджетного процесса.</vt:lpstr>
      <vt:lpstr>Слайд 5</vt:lpstr>
      <vt:lpstr>Слайд 6</vt:lpstr>
      <vt:lpstr>Основные параметры бюджета Алеховщинского сельского поселения Лодейнопольского муниципального района Ленинградской области  за 2022 год ( тыс. руб )</vt:lpstr>
      <vt:lpstr>Структура доходов</vt:lpstr>
      <vt:lpstr>Доходы в разрезе источников доходов</vt:lpstr>
      <vt:lpstr>Структура расходов </vt:lpstr>
      <vt:lpstr>Слайд 11</vt:lpstr>
      <vt:lpstr>Слайд 12</vt:lpstr>
      <vt:lpstr>Слайд 13</vt:lpstr>
      <vt:lpstr>Слайд 14</vt:lpstr>
      <vt:lpstr>Слайд 15</vt:lpstr>
      <vt:lpstr>Использование бюджетных ассигнований Дорожного фонда по Алеховщинскому сельскому поселению за 2022 год </vt:lpstr>
      <vt:lpstr>  Контактные данные  </vt:lpstr>
    </vt:vector>
  </TitlesOfParts>
  <Company>Комитет финансов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Лодейнопольского муниципального района  на 2016 год</dc:title>
  <dc:creator>vm8008@mail.ru</dc:creator>
  <cp:lastModifiedBy>анна</cp:lastModifiedBy>
  <cp:revision>329</cp:revision>
  <cp:lastPrinted>2023-03-03T11:50:53Z</cp:lastPrinted>
  <dcterms:created xsi:type="dcterms:W3CDTF">2015-11-18T13:17:52Z</dcterms:created>
  <dcterms:modified xsi:type="dcterms:W3CDTF">2023-05-26T06:12:41Z</dcterms:modified>
</cp:coreProperties>
</file>